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2" r:id="rId2"/>
    <p:sldId id="263" r:id="rId3"/>
    <p:sldId id="264" r:id="rId4"/>
    <p:sldId id="285" r:id="rId5"/>
    <p:sldId id="280" r:id="rId6"/>
    <p:sldId id="270" r:id="rId7"/>
    <p:sldId id="271" r:id="rId8"/>
    <p:sldId id="301" r:id="rId9"/>
    <p:sldId id="284" r:id="rId10"/>
    <p:sldId id="288" r:id="rId11"/>
    <p:sldId id="316" r:id="rId12"/>
    <p:sldId id="299" r:id="rId13"/>
    <p:sldId id="289" r:id="rId14"/>
    <p:sldId id="298" r:id="rId15"/>
    <p:sldId id="272" r:id="rId16"/>
    <p:sldId id="303" r:id="rId17"/>
    <p:sldId id="305" r:id="rId18"/>
    <p:sldId id="274" r:id="rId19"/>
    <p:sldId id="304" r:id="rId20"/>
    <p:sldId id="276" r:id="rId21"/>
    <p:sldId id="334" r:id="rId22"/>
    <p:sldId id="317" r:id="rId23"/>
    <p:sldId id="294" r:id="rId24"/>
    <p:sldId id="307" r:id="rId25"/>
    <p:sldId id="318" r:id="rId26"/>
    <p:sldId id="319" r:id="rId27"/>
    <p:sldId id="327" r:id="rId28"/>
    <p:sldId id="328" r:id="rId29"/>
    <p:sldId id="332" r:id="rId30"/>
    <p:sldId id="329" r:id="rId31"/>
    <p:sldId id="330" r:id="rId32"/>
    <p:sldId id="333" r:id="rId33"/>
    <p:sldId id="321" r:id="rId34"/>
    <p:sldId id="322" r:id="rId35"/>
    <p:sldId id="323" r:id="rId36"/>
    <p:sldId id="296" r:id="rId37"/>
    <p:sldId id="297" r:id="rId38"/>
    <p:sldId id="312" r:id="rId39"/>
    <p:sldId id="324" r:id="rId40"/>
    <p:sldId id="325" r:id="rId41"/>
    <p:sldId id="326" r:id="rId42"/>
    <p:sldId id="335" r:id="rId43"/>
    <p:sldId id="308" r:id="rId44"/>
    <p:sldId id="313" r:id="rId45"/>
    <p:sldId id="286" r:id="rId46"/>
    <p:sldId id="314" r:id="rId47"/>
    <p:sldId id="336" r:id="rId48"/>
  </p:sldIdLst>
  <p:sldSz cx="9144000" cy="6858000" type="screen4x3"/>
  <p:notesSz cx="6858000" cy="99472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4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6" autoAdjust="0"/>
    <p:restoredTop sz="98930" autoAdjust="0"/>
  </p:normalViewPr>
  <p:slideViewPr>
    <p:cSldViewPr>
      <p:cViewPr varScale="1">
        <p:scale>
          <a:sx n="75" d="100"/>
          <a:sy n="75" d="100"/>
        </p:scale>
        <p:origin x="1044" y="66"/>
      </p:cViewPr>
      <p:guideLst>
        <p:guide orient="horz" pos="2160"/>
        <p:guide pos="2880"/>
      </p:guideLst>
    </p:cSldViewPr>
  </p:slideViewPr>
  <p:notesTextViewPr>
    <p:cViewPr>
      <p:scale>
        <a:sx n="1" d="1"/>
        <a:sy n="1" d="1"/>
      </p:scale>
      <p:origin x="0" y="0"/>
    </p:cViewPr>
  </p:notesTextViewPr>
  <p:sorterViewPr>
    <p:cViewPr>
      <p:scale>
        <a:sx n="100" d="100"/>
        <a:sy n="100" d="100"/>
      </p:scale>
      <p:origin x="0" y="11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D5FE1EDB-9298-469E-82C9-FF189F206997}" type="datetimeFigureOut">
              <a:rPr lang="cs-CZ" smtClean="0"/>
              <a:t>04.05.2020</a:t>
            </a:fld>
            <a:endParaRPr lang="cs-CZ"/>
          </a:p>
        </p:txBody>
      </p:sp>
      <p:sp>
        <p:nvSpPr>
          <p:cNvPr id="4" name="Zástupný symbol pro zápatí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BB4DAF45-41FB-4E50-B0E5-2972FBA5A213}" type="slidenum">
              <a:rPr lang="cs-CZ" smtClean="0"/>
              <a:t>‹#›</a:t>
            </a:fld>
            <a:endParaRPr lang="cs-CZ"/>
          </a:p>
        </p:txBody>
      </p:sp>
    </p:spTree>
    <p:extLst>
      <p:ext uri="{BB962C8B-B14F-4D97-AF65-F5344CB8AC3E}">
        <p14:creationId xmlns:p14="http://schemas.microsoft.com/office/powerpoint/2010/main" val="2451873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34F7C09-217E-487F-A393-9D20DAE93C9A}" type="datetimeFigureOut">
              <a:rPr lang="cs-CZ" smtClean="0"/>
              <a:t>04.05.2020</a:t>
            </a:fld>
            <a:endParaRPr lang="cs-CZ"/>
          </a:p>
        </p:txBody>
      </p:sp>
      <p:sp>
        <p:nvSpPr>
          <p:cNvPr id="4" name="Zástupný symbol pro obrázek snímk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1FE6F0BE-86D8-4D31-8BEE-FC3C8CFBBFD4}" type="slidenum">
              <a:rPr lang="cs-CZ" smtClean="0"/>
              <a:t>‹#›</a:t>
            </a:fld>
            <a:endParaRPr lang="cs-CZ"/>
          </a:p>
        </p:txBody>
      </p:sp>
    </p:spTree>
    <p:extLst>
      <p:ext uri="{BB962C8B-B14F-4D97-AF65-F5344CB8AC3E}">
        <p14:creationId xmlns:p14="http://schemas.microsoft.com/office/powerpoint/2010/main" val="260308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CCD81FD-1097-464E-AA92-F84787B8D839}" type="datetime1">
              <a:rPr lang="en-US" altLang="cs-CZ"/>
              <a:pPr/>
              <a:t>5/4/2020</a:t>
            </a:fld>
            <a:endParaRPr lang="en-US" altLang="cs-CZ"/>
          </a:p>
        </p:txBody>
      </p:sp>
      <p:sp>
        <p:nvSpPr>
          <p:cNvPr id="6" name="Rectangle 7"/>
          <p:cNvSpPr>
            <a:spLocks noGrp="1" noChangeArrowheads="1"/>
          </p:cNvSpPr>
          <p:nvPr>
            <p:ph type="sldNum" sz="quarter" idx="5"/>
          </p:nvPr>
        </p:nvSpPr>
        <p:spPr>
          <a:ln/>
        </p:spPr>
        <p:txBody>
          <a:bodyPr/>
          <a:lstStyle/>
          <a:p>
            <a:fld id="{2318AC77-A5C5-47F0-8D8A-53DB63F0628C}" type="slidenum">
              <a:rPr lang="en-US" altLang="cs-CZ"/>
              <a:pPr/>
              <a:t>23</a:t>
            </a:fld>
            <a:endParaRPr lang="en-US" altLang="cs-CZ"/>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noFill/>
          <a:ln/>
        </p:spPr>
        <p:txBody>
          <a:bodyPr/>
          <a:lstStyle/>
          <a:p>
            <a:r>
              <a:rPr lang="en-US" altLang="cs-CZ"/>
              <a:t>Redrawn from:</a:t>
            </a:r>
          </a:p>
          <a:p>
            <a:r>
              <a:rPr lang="en-US" altLang="cs-CZ"/>
              <a:t>NRPB (1989) At a Glance Series: Radiation Doses - Maps and Magnitudes, NRPB, Chilton UK</a:t>
            </a:r>
          </a:p>
          <a:p>
            <a:endParaRPr lang="en-US" altLang="cs-CZ"/>
          </a:p>
        </p:txBody>
      </p:sp>
    </p:spTree>
    <p:extLst>
      <p:ext uri="{BB962C8B-B14F-4D97-AF65-F5344CB8AC3E}">
        <p14:creationId xmlns:p14="http://schemas.microsoft.com/office/powerpoint/2010/main" val="226650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FC6BC77-AC70-4465-8BA4-9F1A39B2CDE0}"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318372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9688DE-E7B9-4245-98B9-5A05779AFC76}"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336109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1955C01-A9B5-487C-9361-992B9839C28B}"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110443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245225"/>
            <a:ext cx="2133600" cy="476250"/>
          </a:xfrm>
        </p:spPr>
        <p:txBody>
          <a:bodyPr/>
          <a:lstStyle>
            <a:lvl1pPr>
              <a:defRPr/>
            </a:lvl1pPr>
          </a:lstStyle>
          <a:p>
            <a:fld id="{A7A22944-5DC0-4FF4-A971-B0C201BFAC97}" type="datetime1">
              <a:rPr lang="cs-CZ" altLang="cs-CZ" smtClean="0"/>
              <a:t>04.05.2020</a:t>
            </a:fld>
            <a:endParaRPr lang="en-US" altLang="cs-CZ"/>
          </a:p>
        </p:txBody>
      </p:sp>
      <p:sp>
        <p:nvSpPr>
          <p:cNvPr id="8" name="Zástupný symbol pro zápatí 7"/>
          <p:cNvSpPr>
            <a:spLocks noGrp="1"/>
          </p:cNvSpPr>
          <p:nvPr>
            <p:ph type="ftr" sz="quarter" idx="11"/>
          </p:nvPr>
        </p:nvSpPr>
        <p:spPr>
          <a:xfrm>
            <a:off x="3124200" y="6245225"/>
            <a:ext cx="2895600" cy="476250"/>
          </a:xfrm>
        </p:spPr>
        <p:txBody>
          <a:bodyPr/>
          <a:lstStyle>
            <a:lvl1pPr>
              <a:defRPr/>
            </a:lvl1pPr>
          </a:lstStyle>
          <a:p>
            <a:endParaRPr lang="en-US" altLang="cs-CZ"/>
          </a:p>
        </p:txBody>
      </p:sp>
      <p:sp>
        <p:nvSpPr>
          <p:cNvPr id="9" name="Zástupný symbol pro číslo snímku 8"/>
          <p:cNvSpPr>
            <a:spLocks noGrp="1"/>
          </p:cNvSpPr>
          <p:nvPr>
            <p:ph type="sldNum" sz="quarter" idx="12"/>
          </p:nvPr>
        </p:nvSpPr>
        <p:spPr>
          <a:xfrm>
            <a:off x="6553200" y="6245225"/>
            <a:ext cx="2133600" cy="476250"/>
          </a:xfrm>
        </p:spPr>
        <p:txBody>
          <a:bodyPr/>
          <a:lstStyle>
            <a:lvl1pPr>
              <a:defRPr/>
            </a:lvl1pPr>
          </a:lstStyle>
          <a:p>
            <a:fld id="{4AAA81A2-7A74-4674-A571-258E2F388B65}" type="slidenum">
              <a:rPr lang="en-US" altLang="cs-CZ"/>
              <a:pPr/>
              <a:t>‹#›</a:t>
            </a:fld>
            <a:endParaRPr lang="en-US" altLang="cs-CZ"/>
          </a:p>
        </p:txBody>
      </p:sp>
    </p:spTree>
    <p:extLst>
      <p:ext uri="{BB962C8B-B14F-4D97-AF65-F5344CB8AC3E}">
        <p14:creationId xmlns:p14="http://schemas.microsoft.com/office/powerpoint/2010/main" val="345294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E50BAFB-0220-4517-9C28-74CD5CA61C65}"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167567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66F64E6-B900-46C4-819E-5F85200156E2}" type="datetime1">
              <a:rPr lang="cs-CZ" smtClean="0"/>
              <a:t>04.05.2020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73074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981A543-3B52-42E9-A4E1-83DA3795BD01}"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143124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DC79F44-B6AE-44C0-A0FF-E93B15665C7C}" type="datetime1">
              <a:rPr lang="cs-CZ" smtClean="0"/>
              <a:t>04.05.2020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85303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E623E63-8C59-482E-88E8-5C7AC0CC0EC3}" type="datetime1">
              <a:rPr lang="cs-CZ" smtClean="0"/>
              <a:t>04.05.2020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419958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75C1EFE-8ED0-4CCA-9BA1-2CCFAC5403E2}" type="datetime1">
              <a:rPr lang="cs-CZ" smtClean="0"/>
              <a:t>04.05.2020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60105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F25BF99-26BA-4A1B-B0CC-A9E342A2EF29}"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419395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013F570-037E-486F-BF5F-2B34EEAFF440}" type="datetime1">
              <a:rPr lang="cs-CZ" smtClean="0"/>
              <a:t>04.05.2020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075E64-F25F-4293-88B8-21D99AB0481C}" type="slidenum">
              <a:rPr lang="cs-CZ" smtClean="0"/>
              <a:t>‹#›</a:t>
            </a:fld>
            <a:endParaRPr lang="cs-CZ"/>
          </a:p>
        </p:txBody>
      </p:sp>
    </p:spTree>
    <p:extLst>
      <p:ext uri="{BB962C8B-B14F-4D97-AF65-F5344CB8AC3E}">
        <p14:creationId xmlns:p14="http://schemas.microsoft.com/office/powerpoint/2010/main" val="40113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02BC2-5C86-40FE-86C7-3B18EE2D1F6F}" type="datetime1">
              <a:rPr lang="cs-CZ" smtClean="0"/>
              <a:t>04.05.2020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75E64-F25F-4293-88B8-21D99AB0481C}" type="slidenum">
              <a:rPr lang="cs-CZ" smtClean="0"/>
              <a:t>‹#›</a:t>
            </a:fld>
            <a:endParaRPr lang="cs-CZ"/>
          </a:p>
        </p:txBody>
      </p:sp>
    </p:spTree>
    <p:extLst>
      <p:ext uri="{BB962C8B-B14F-4D97-AF65-F5344CB8AC3E}">
        <p14:creationId xmlns:p14="http://schemas.microsoft.com/office/powerpoint/2010/main" val="164237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porelo.info/emis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1.helmholtz-muenchen.de/epcard/online/geoinput.php?lan=de" TargetMode="External"/><Relationship Id="rId2" Type="http://schemas.openxmlformats.org/officeDocument/2006/relationships/hyperlink" Target="https://www1.helmholtz-muenchen.de/epcard/online/fluginput.php?lang=en" TargetMode="Externa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412776"/>
            <a:ext cx="7772400" cy="1470025"/>
          </a:xfrm>
        </p:spPr>
        <p:txBody>
          <a:bodyPr/>
          <a:lstStyle/>
          <a:p>
            <a:pPr eaLnBrk="1" hangingPunct="1"/>
            <a:r>
              <a:rPr lang="cs-CZ" altLang="cs-CZ" sz="4800" b="1" dirty="0" smtClean="0"/>
              <a:t>Kosmické záření</a:t>
            </a:r>
          </a:p>
        </p:txBody>
      </p:sp>
      <p:sp>
        <p:nvSpPr>
          <p:cNvPr id="2051" name="Rectangle 3"/>
          <p:cNvSpPr>
            <a:spLocks noGrp="1" noChangeArrowheads="1"/>
          </p:cNvSpPr>
          <p:nvPr>
            <p:ph type="subTitle" idx="1"/>
          </p:nvPr>
        </p:nvSpPr>
        <p:spPr>
          <a:xfrm>
            <a:off x="1371600" y="3356991"/>
            <a:ext cx="6400800" cy="3364483"/>
          </a:xfrm>
        </p:spPr>
        <p:txBody>
          <a:bodyPr/>
          <a:lstStyle/>
          <a:p>
            <a:pPr eaLnBrk="1" hangingPunct="1"/>
            <a:endParaRPr lang="cs-CZ" altLang="cs-CZ" dirty="0" smtClean="0"/>
          </a:p>
          <a:p>
            <a:pPr eaLnBrk="1" hangingPunct="1"/>
            <a:r>
              <a:rPr lang="cs-CZ" altLang="cs-CZ" b="1" dirty="0" smtClean="0">
                <a:solidFill>
                  <a:schemeClr val="tx1"/>
                </a:solidFill>
              </a:rPr>
              <a:t>Universita třetího věku</a:t>
            </a:r>
          </a:p>
          <a:p>
            <a:pPr eaLnBrk="1" hangingPunct="1"/>
            <a:r>
              <a:rPr lang="cs-CZ" altLang="cs-CZ" dirty="0" smtClean="0">
                <a:solidFill>
                  <a:schemeClr val="tx1"/>
                </a:solidFill>
              </a:rPr>
              <a:t> </a:t>
            </a:r>
            <a:r>
              <a:rPr lang="cs-CZ" altLang="cs-CZ" sz="2400" b="1" dirty="0" smtClean="0">
                <a:solidFill>
                  <a:schemeClr val="tx1"/>
                </a:solidFill>
              </a:rPr>
              <a:t>ČVUT v Praze FJFI</a:t>
            </a:r>
          </a:p>
          <a:p>
            <a:pPr eaLnBrk="1" hangingPunct="1"/>
            <a:r>
              <a:rPr lang="cs-CZ" altLang="cs-CZ" b="1" dirty="0">
                <a:solidFill>
                  <a:schemeClr val="tx1"/>
                </a:solidFill>
              </a:rPr>
              <a:t> </a:t>
            </a:r>
            <a:r>
              <a:rPr lang="cs-CZ" altLang="cs-CZ" b="1" dirty="0" smtClean="0">
                <a:solidFill>
                  <a:schemeClr val="tx1"/>
                </a:solidFill>
              </a:rPr>
              <a:t>                                   Tomáš Čechák</a:t>
            </a:r>
          </a:p>
          <a:p>
            <a:pPr eaLnBrk="1" hangingPunct="1"/>
            <a:r>
              <a:rPr lang="cs-CZ" altLang="cs-CZ" sz="2400" b="1" dirty="0" smtClean="0">
                <a:solidFill>
                  <a:schemeClr val="tx1"/>
                </a:solidFill>
              </a:rPr>
              <a:t>5. 5. 2020</a:t>
            </a:r>
            <a:endParaRPr lang="cs-CZ" altLang="cs-CZ" sz="2400" b="1" dirty="0">
              <a:solidFill>
                <a:schemeClr val="tx1"/>
              </a:solidFill>
            </a:endParaRPr>
          </a:p>
          <a:p>
            <a:pPr eaLnBrk="1" hangingPunct="1"/>
            <a:endParaRPr lang="cs-CZ" altLang="cs-CZ" dirty="0" smtClean="0">
              <a:solidFill>
                <a:schemeClr val="tx1"/>
              </a:solidFill>
            </a:endParaRPr>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1</a:t>
            </a:fld>
            <a:endParaRPr lang="cs-CZ"/>
          </a:p>
        </p:txBody>
      </p:sp>
    </p:spTree>
    <p:extLst>
      <p:ext uri="{BB962C8B-B14F-4D97-AF65-F5344CB8AC3E}">
        <p14:creationId xmlns:p14="http://schemas.microsoft.com/office/powerpoint/2010/main" val="2160947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normAutofit fontScale="90000"/>
          </a:bodyPr>
          <a:lstStyle/>
          <a:p>
            <a:r>
              <a:rPr lang="cs-CZ" altLang="cs-CZ" sz="2800" smtClean="0"/>
              <a:t>Relativní číslo (index) slunečních skvrn</a:t>
            </a:r>
            <a:br>
              <a:rPr lang="cs-CZ" altLang="cs-CZ" sz="2800" smtClean="0"/>
            </a:br>
            <a:r>
              <a:rPr lang="cs-CZ" altLang="cs-CZ" sz="1800" smtClean="0"/>
              <a:t>(je definován jako desetinásobek počtu skupin skvrn plus počet skvrn)</a:t>
            </a:r>
            <a:br>
              <a:rPr lang="cs-CZ" altLang="cs-CZ" sz="1800" smtClean="0"/>
            </a:br>
            <a:r>
              <a:rPr lang="cs-CZ" altLang="cs-CZ" sz="1800" smtClean="0"/>
              <a:t> </a:t>
            </a:r>
            <a:r>
              <a:rPr lang="cs-CZ" altLang="cs-CZ" sz="2800" smtClean="0"/>
              <a:t>v letech 1700 - 2000 </a:t>
            </a:r>
          </a:p>
        </p:txBody>
      </p:sp>
      <p:pic>
        <p:nvPicPr>
          <p:cNvPr id="21507"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239000" cy="4525963"/>
          </a:xfrm>
        </p:spPr>
      </p:pic>
      <p:sp>
        <p:nvSpPr>
          <p:cNvPr id="2" name="Zástupný symbol pro číslo snímku 1"/>
          <p:cNvSpPr>
            <a:spLocks noGrp="1"/>
          </p:cNvSpPr>
          <p:nvPr>
            <p:ph type="sldNum" sz="quarter" idx="12"/>
          </p:nvPr>
        </p:nvSpPr>
        <p:spPr/>
        <p:txBody>
          <a:bodyPr/>
          <a:lstStyle/>
          <a:p>
            <a:fld id="{01075E64-F25F-4293-88B8-21D99AB0481C}" type="slidenum">
              <a:rPr lang="cs-CZ" smtClean="0"/>
              <a:t>10</a:t>
            </a:fld>
            <a:endParaRPr lang="cs-CZ"/>
          </a:p>
        </p:txBody>
      </p:sp>
    </p:spTree>
    <p:extLst>
      <p:ext uri="{BB962C8B-B14F-4D97-AF65-F5344CB8AC3E}">
        <p14:creationId xmlns:p14="http://schemas.microsoft.com/office/powerpoint/2010/main" val="392202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Energetické spektrum KZ</a:t>
            </a:r>
            <a:endParaRPr lang="cs-CZ" sz="32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11</a:t>
            </a:fld>
            <a:endParaRPr lang="cs-CZ"/>
          </a:p>
        </p:txBody>
      </p:sp>
      <p:pic>
        <p:nvPicPr>
          <p:cNvPr id="5" name="Picture 3" descr="obr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60727" y="1600200"/>
            <a:ext cx="362254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974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z="2800" b="1" smtClean="0"/>
              <a:t>Enegetické spektrum KZ</a:t>
            </a:r>
            <a:endParaRPr lang="en-US" altLang="cs-CZ" sz="2800" b="1" smtClean="0"/>
          </a:p>
        </p:txBody>
      </p:sp>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692" y="1412776"/>
            <a:ext cx="6588700" cy="4612580"/>
          </a:xfrm>
        </p:spPr>
      </p:pic>
      <p:sp>
        <p:nvSpPr>
          <p:cNvPr id="4" name="Zástupný symbol pro číslo snímku 3"/>
          <p:cNvSpPr>
            <a:spLocks noGrp="1"/>
          </p:cNvSpPr>
          <p:nvPr>
            <p:ph type="sldNum" sz="quarter" idx="12"/>
          </p:nvPr>
        </p:nvSpPr>
        <p:spPr/>
        <p:txBody>
          <a:bodyPr/>
          <a:lstStyle/>
          <a:p>
            <a:fld id="{01075E64-F25F-4293-88B8-21D99AB0481C}" type="slidenum">
              <a:rPr lang="cs-CZ" smtClean="0"/>
              <a:t>12</a:t>
            </a:fld>
            <a:endParaRPr lang="cs-CZ"/>
          </a:p>
        </p:txBody>
      </p:sp>
    </p:spTree>
    <p:extLst>
      <p:ext uri="{BB962C8B-B14F-4D97-AF65-F5344CB8AC3E}">
        <p14:creationId xmlns:p14="http://schemas.microsoft.com/office/powerpoint/2010/main" val="180689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cs-CZ" altLang="cs-CZ" sz="3200" b="1" dirty="0"/>
              <a:t>Magnetické pole </a:t>
            </a:r>
            <a:r>
              <a:rPr lang="cs-CZ" altLang="cs-CZ" sz="3200" b="1" dirty="0" smtClean="0"/>
              <a:t>Země  </a:t>
            </a:r>
            <a:r>
              <a:rPr lang="cs-CZ" altLang="cs-CZ" sz="3200" dirty="0"/>
              <a:t>I</a:t>
            </a:r>
            <a:endParaRPr lang="en-US" altLang="cs-CZ" sz="3200" b="1" dirty="0" smtClean="0"/>
          </a:p>
        </p:txBody>
      </p:sp>
      <p:sp>
        <p:nvSpPr>
          <p:cNvPr id="24579" name="Rectangle 3"/>
          <p:cNvSpPr>
            <a:spLocks noGrp="1" noChangeArrowheads="1"/>
          </p:cNvSpPr>
          <p:nvPr>
            <p:ph type="body" idx="1"/>
          </p:nvPr>
        </p:nvSpPr>
        <p:spPr>
          <a:xfrm>
            <a:off x="457200" y="1268760"/>
            <a:ext cx="8229600" cy="4857403"/>
          </a:xfrm>
        </p:spPr>
        <p:txBody>
          <a:bodyPr>
            <a:noAutofit/>
          </a:bodyPr>
          <a:lstStyle/>
          <a:p>
            <a:pPr eaLnBrk="1" hangingPunct="1">
              <a:buFontTx/>
              <a:buNone/>
            </a:pPr>
            <a:r>
              <a:rPr lang="cs-CZ" altLang="cs-CZ" sz="2400" dirty="0" smtClean="0"/>
              <a:t>Magnetosféra </a:t>
            </a:r>
          </a:p>
          <a:p>
            <a:pPr>
              <a:buNone/>
            </a:pPr>
            <a:r>
              <a:rPr lang="cs-CZ" altLang="cs-CZ" sz="2400" dirty="0" smtClean="0"/>
              <a:t>Rotací Země vznikají v roztaveném kovu vnějšího jádra elektrické proudy. Ty generují magnetické pole šířící se do okolí a vytvářejí okolo planety ochrany „štít". Toto pole, známé jako magnetosféra, chrání Zemi před částicemi slunečního větru. Některé z částic se zachycují v poli ve dvou oblastech zvaných van Allenovy pásy. </a:t>
            </a:r>
            <a:r>
              <a:rPr lang="cs-CZ" sz="2400" dirty="0"/>
              <a:t>Magnetické pole se šíří do okolí Země, až do vzdálenosti 100 000 km, vytváří okolo planety ochranný štít, který je schopen zabránit nabitým částicím nižších energií dopadnout na povrch Země. Nabité částice sledují siločáry zemského magnetického pole a jsou odkloněny. Magnetosféra Země je velmi nesymetrická. </a:t>
            </a:r>
            <a:endParaRPr lang="cs-CZ" altLang="cs-CZ" sz="2400" dirty="0" smtClean="0"/>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13</a:t>
            </a:fld>
            <a:endParaRPr lang="cs-CZ"/>
          </a:p>
        </p:txBody>
      </p:sp>
    </p:spTree>
    <p:extLst>
      <p:ext uri="{BB962C8B-B14F-4D97-AF65-F5344CB8AC3E}">
        <p14:creationId xmlns:p14="http://schemas.microsoft.com/office/powerpoint/2010/main" val="4272985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Magnetické pole </a:t>
            </a:r>
            <a:r>
              <a:rPr lang="cs-CZ" altLang="cs-CZ" sz="3200" b="1" dirty="0" smtClean="0"/>
              <a:t>Země II</a:t>
            </a:r>
            <a:endParaRPr lang="cs-CZ" sz="3200" dirty="0"/>
          </a:p>
        </p:txBody>
      </p:sp>
      <p:sp>
        <p:nvSpPr>
          <p:cNvPr id="3" name="Zástupný symbol pro obsah 2"/>
          <p:cNvSpPr>
            <a:spLocks noGrp="1"/>
          </p:cNvSpPr>
          <p:nvPr>
            <p:ph idx="1"/>
          </p:nvPr>
        </p:nvSpPr>
        <p:spPr/>
        <p:txBody>
          <a:bodyPr>
            <a:noAutofit/>
          </a:bodyPr>
          <a:lstStyle/>
          <a:p>
            <a:r>
              <a:rPr lang="cs-CZ" sz="2400" dirty="0"/>
              <a:t>Ve směru ke Slunci má poloměr asi osm poloměrů Země, ve směru od Slunce sahá daleko do prostoru Na magnetickém rovníku, kde jsou magnetické siločáry rovnoběžné s povrchem země, se může dostat do atmosféry </a:t>
            </a:r>
            <a:r>
              <a:rPr lang="cs-CZ" sz="2400" dirty="0" smtClean="0"/>
              <a:t>částice </a:t>
            </a:r>
            <a:r>
              <a:rPr lang="cs-CZ" sz="2400" dirty="0"/>
              <a:t>s minimální energií 100 </a:t>
            </a:r>
            <a:r>
              <a:rPr lang="cs-CZ" sz="2400" dirty="0" err="1"/>
              <a:t>MeV</a:t>
            </a:r>
            <a:r>
              <a:rPr lang="cs-CZ" sz="2400" dirty="0"/>
              <a:t>. Směrem k magnetickým </a:t>
            </a:r>
            <a:r>
              <a:rPr lang="cs-CZ" sz="2400" dirty="0" smtClean="0"/>
              <a:t>pólům </a:t>
            </a:r>
            <a:r>
              <a:rPr lang="cs-CZ" sz="2400" dirty="0"/>
              <a:t>stínící efekt magnetického pole klesá a uplatňuje se pouze stínící účinek atmosféry. </a:t>
            </a:r>
            <a:r>
              <a:rPr lang="cs-CZ" sz="2400" dirty="0" smtClean="0"/>
              <a:t>Ve </a:t>
            </a:r>
            <a:r>
              <a:rPr lang="cs-CZ" sz="2400" dirty="0"/>
              <a:t>směru ke Slunci má poloměr asi osm poloměrů Země, ve směru od Slunce sahá daleko do prostoru Na magnetickém rovníku, kde jsou magnetické siločáry rovnoběžné s povrchem země, se může dostat do atmosféry </a:t>
            </a:r>
            <a:r>
              <a:rPr lang="cs-CZ" sz="2400" dirty="0" smtClean="0"/>
              <a:t>částice </a:t>
            </a:r>
            <a:r>
              <a:rPr lang="cs-CZ" sz="2400" dirty="0"/>
              <a:t>s minimální energií 100 </a:t>
            </a:r>
            <a:r>
              <a:rPr lang="cs-CZ" sz="2400" dirty="0" err="1"/>
              <a:t>MeV</a:t>
            </a:r>
            <a:r>
              <a:rPr lang="cs-CZ" sz="2400" dirty="0"/>
              <a:t>. Směrem k magnetickým </a:t>
            </a:r>
            <a:r>
              <a:rPr lang="cs-CZ" sz="2400" dirty="0" smtClean="0"/>
              <a:t>pólům </a:t>
            </a:r>
            <a:r>
              <a:rPr lang="cs-CZ" sz="2400" dirty="0"/>
              <a:t>stínící efekt magnetického pole klesá a uplatňuje se pouze stínící účinek atmosféry</a:t>
            </a:r>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14</a:t>
            </a:fld>
            <a:endParaRPr lang="cs-CZ"/>
          </a:p>
        </p:txBody>
      </p:sp>
    </p:spTree>
    <p:extLst>
      <p:ext uri="{BB962C8B-B14F-4D97-AF65-F5344CB8AC3E}">
        <p14:creationId xmlns:p14="http://schemas.microsoft.com/office/powerpoint/2010/main" val="131652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cs-CZ" altLang="cs-CZ" sz="3200" b="1" dirty="0" smtClean="0"/>
              <a:t>Magnetické pole Země  III</a:t>
            </a:r>
            <a:endParaRPr lang="en-US" altLang="cs-CZ" sz="3200" b="1" dirty="0" smtClean="0"/>
          </a:p>
        </p:txBody>
      </p:sp>
      <p:pic>
        <p:nvPicPr>
          <p:cNvPr id="25603" name="Picture 3" descr="magnetosfe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40768"/>
            <a:ext cx="8079432"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číslo snímku 1"/>
          <p:cNvSpPr>
            <a:spLocks noGrp="1"/>
          </p:cNvSpPr>
          <p:nvPr>
            <p:ph type="sldNum" sz="quarter" idx="12"/>
          </p:nvPr>
        </p:nvSpPr>
        <p:spPr/>
        <p:txBody>
          <a:bodyPr/>
          <a:lstStyle/>
          <a:p>
            <a:fld id="{01075E64-F25F-4293-88B8-21D99AB0481C}" type="slidenum">
              <a:rPr lang="cs-CZ" smtClean="0"/>
              <a:t>15</a:t>
            </a:fld>
            <a:endParaRPr lang="cs-CZ"/>
          </a:p>
        </p:txBody>
      </p:sp>
    </p:spTree>
    <p:extLst>
      <p:ext uri="{BB962C8B-B14F-4D97-AF65-F5344CB8AC3E}">
        <p14:creationId xmlns:p14="http://schemas.microsoft.com/office/powerpoint/2010/main" val="1007803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Van Allenovy pásy I</a:t>
            </a:r>
            <a:endParaRPr lang="cs-CZ" sz="3200" b="1" dirty="0"/>
          </a:p>
        </p:txBody>
      </p:sp>
      <p:sp>
        <p:nvSpPr>
          <p:cNvPr id="3" name="Zástupný symbol pro obsah 2"/>
          <p:cNvSpPr>
            <a:spLocks noGrp="1"/>
          </p:cNvSpPr>
          <p:nvPr>
            <p:ph idx="1"/>
          </p:nvPr>
        </p:nvSpPr>
        <p:spPr/>
        <p:txBody>
          <a:bodyPr>
            <a:noAutofit/>
          </a:bodyPr>
          <a:lstStyle/>
          <a:p>
            <a:r>
              <a:rPr lang="cs-CZ" sz="2400" b="1" dirty="0"/>
              <a:t>Van Allenovy nebo též radiační pásy</a:t>
            </a:r>
            <a:r>
              <a:rPr lang="cs-CZ" sz="2400" dirty="0"/>
              <a:t> </a:t>
            </a:r>
            <a:r>
              <a:rPr lang="cs-CZ" sz="2400" dirty="0" smtClean="0"/>
              <a:t>jsou  </a:t>
            </a:r>
            <a:r>
              <a:rPr lang="cs-CZ" sz="2400" dirty="0"/>
              <a:t>místa v magnetickém poli </a:t>
            </a:r>
            <a:r>
              <a:rPr lang="cs-CZ" sz="2400" dirty="0" smtClean="0"/>
              <a:t>Země, </a:t>
            </a:r>
            <a:r>
              <a:rPr lang="cs-CZ" sz="2400" dirty="0"/>
              <a:t>v </a:t>
            </a:r>
            <a:r>
              <a:rPr lang="cs-CZ" sz="2400" dirty="0" smtClean="0"/>
              <a:t>nichž </a:t>
            </a:r>
            <a:r>
              <a:rPr lang="cs-CZ" sz="2400" dirty="0"/>
              <a:t>jsou </a:t>
            </a:r>
            <a:r>
              <a:rPr lang="cs-CZ" sz="2400" dirty="0" smtClean="0"/>
              <a:t>zachyceny </a:t>
            </a:r>
            <a:r>
              <a:rPr lang="cs-CZ" sz="2400" dirty="0"/>
              <a:t>nabité částice – energetické ionty a elektrony – pocházející převážně ze slunečního větru. V okolí Země nalezneme dva radiační pásy: </a:t>
            </a:r>
            <a:r>
              <a:rPr lang="cs-CZ" sz="2400" dirty="0" smtClean="0"/>
              <a:t>vnitřní pás </a:t>
            </a:r>
            <a:r>
              <a:rPr lang="cs-CZ" sz="2400" dirty="0"/>
              <a:t>ve výšce 0,1–1,5 zemských </a:t>
            </a:r>
            <a:r>
              <a:rPr lang="cs-CZ" sz="2400" dirty="0" smtClean="0"/>
              <a:t>poloměrů </a:t>
            </a:r>
            <a:r>
              <a:rPr lang="cs-CZ" sz="2400" dirty="0"/>
              <a:t>byl objeven na základě měření </a:t>
            </a:r>
            <a:r>
              <a:rPr lang="cs-CZ" sz="2400" dirty="0" smtClean="0"/>
              <a:t> </a:t>
            </a:r>
            <a:r>
              <a:rPr lang="cs-CZ" sz="2400" dirty="0"/>
              <a:t>první </a:t>
            </a:r>
            <a:r>
              <a:rPr lang="cs-CZ" sz="2400" dirty="0" smtClean="0"/>
              <a:t>americké družice </a:t>
            </a:r>
            <a:r>
              <a:rPr lang="cs-CZ" sz="2400" dirty="0"/>
              <a:t>Explorer </a:t>
            </a:r>
            <a:r>
              <a:rPr lang="cs-CZ" sz="2400" dirty="0" smtClean="0"/>
              <a:t>1 </a:t>
            </a:r>
            <a:r>
              <a:rPr lang="cs-CZ" sz="2400" dirty="0"/>
              <a:t>a vnější </a:t>
            </a:r>
            <a:r>
              <a:rPr lang="cs-CZ" sz="2400" dirty="0" smtClean="0"/>
              <a:t> pás ve </a:t>
            </a:r>
            <a:r>
              <a:rPr lang="cs-CZ" sz="2400" dirty="0"/>
              <a:t>výšce 2–10 zemských poloměrů, </a:t>
            </a:r>
            <a:r>
              <a:rPr lang="cs-CZ" sz="2400" dirty="0" smtClean="0"/>
              <a:t>který byl objeven sovětskou sondou </a:t>
            </a:r>
            <a:r>
              <a:rPr lang="cs-CZ" sz="2400" dirty="0"/>
              <a:t>Luna 1</a:t>
            </a:r>
            <a:r>
              <a:rPr lang="cs-CZ" sz="2400" dirty="0" smtClean="0"/>
              <a:t>.</a:t>
            </a:r>
          </a:p>
          <a:p>
            <a:r>
              <a:rPr lang="cs-CZ" sz="2400" dirty="0"/>
              <a:t> </a:t>
            </a:r>
            <a:r>
              <a:rPr lang="cs-CZ" sz="2400" b="1" dirty="0"/>
              <a:t>Oba pásy obepínají naši planetu v rovině magnetického rovníku a mají půlměsícový průřez. </a:t>
            </a:r>
            <a:endParaRPr lang="cs-CZ" sz="24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16</a:t>
            </a:fld>
            <a:endParaRPr lang="cs-CZ"/>
          </a:p>
        </p:txBody>
      </p:sp>
    </p:spTree>
    <p:extLst>
      <p:ext uri="{BB962C8B-B14F-4D97-AF65-F5344CB8AC3E}">
        <p14:creationId xmlns:p14="http://schemas.microsoft.com/office/powerpoint/2010/main" val="122424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Van Allenovy pásy </a:t>
            </a:r>
            <a:r>
              <a:rPr lang="cs-CZ" sz="3200" b="1" dirty="0" smtClean="0"/>
              <a:t>II</a:t>
            </a:r>
            <a:endParaRPr lang="cs-CZ" sz="32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628800"/>
            <a:ext cx="4536504" cy="2952328"/>
          </a:xfrm>
        </p:spPr>
      </p:pic>
      <p:sp>
        <p:nvSpPr>
          <p:cNvPr id="5" name="TextovéPole 4"/>
          <p:cNvSpPr txBox="1"/>
          <p:nvPr/>
        </p:nvSpPr>
        <p:spPr>
          <a:xfrm>
            <a:off x="323528" y="1484784"/>
            <a:ext cx="3744416" cy="3416320"/>
          </a:xfrm>
          <a:prstGeom prst="rect">
            <a:avLst/>
          </a:prstGeom>
          <a:noFill/>
        </p:spPr>
        <p:txBody>
          <a:bodyPr wrap="square" rtlCol="0">
            <a:spAutoFit/>
          </a:bodyPr>
          <a:lstStyle/>
          <a:p>
            <a:r>
              <a:rPr lang="cs-CZ" sz="2400" b="1" dirty="0"/>
              <a:t>Van Allenovy pásy </a:t>
            </a:r>
            <a:r>
              <a:rPr lang="cs-CZ" sz="2400" dirty="0" smtClean="0"/>
              <a:t>jsou </a:t>
            </a:r>
            <a:r>
              <a:rPr lang="cs-CZ" sz="2400" dirty="0"/>
              <a:t>důsledkem kolize </a:t>
            </a:r>
            <a:r>
              <a:rPr lang="cs-CZ" sz="2400" dirty="0" err="1" smtClean="0"/>
              <a:t>magne</a:t>
            </a:r>
            <a:r>
              <a:rPr lang="cs-CZ" sz="2400" dirty="0" smtClean="0"/>
              <a:t>- </a:t>
            </a:r>
            <a:r>
              <a:rPr lang="cs-CZ" sz="2400" dirty="0" err="1" smtClean="0"/>
              <a:t>tického</a:t>
            </a:r>
            <a:r>
              <a:rPr lang="cs-CZ" sz="2400" dirty="0" smtClean="0"/>
              <a:t> </a:t>
            </a:r>
            <a:r>
              <a:rPr lang="cs-CZ" sz="2400" dirty="0"/>
              <a:t>pole Země se </a:t>
            </a:r>
            <a:r>
              <a:rPr lang="cs-CZ" sz="2400" dirty="0" err="1" smtClean="0"/>
              <a:t>slu</a:t>
            </a:r>
            <a:r>
              <a:rPr lang="cs-CZ" sz="2400" dirty="0" smtClean="0"/>
              <a:t>- nečním </a:t>
            </a:r>
            <a:r>
              <a:rPr lang="cs-CZ" sz="2400" dirty="0"/>
              <a:t>větrem. Záření ze slunečního větru se zachycuje v magnetosféře. Zachycené částice jsou odpuzovány z oblasti silného magnetického pole, kde </a:t>
            </a:r>
            <a:r>
              <a:rPr lang="cs-CZ" sz="2400" dirty="0" smtClean="0"/>
              <a:t>se</a:t>
            </a:r>
            <a:endParaRPr lang="cs-CZ" sz="2400" dirty="0"/>
          </a:p>
        </p:txBody>
      </p:sp>
      <p:sp>
        <p:nvSpPr>
          <p:cNvPr id="6" name="TextovéPole 5"/>
          <p:cNvSpPr txBox="1"/>
          <p:nvPr/>
        </p:nvSpPr>
        <p:spPr>
          <a:xfrm>
            <a:off x="323528" y="4797152"/>
            <a:ext cx="8350258" cy="1569660"/>
          </a:xfrm>
          <a:prstGeom prst="rect">
            <a:avLst/>
          </a:prstGeom>
          <a:noFill/>
        </p:spPr>
        <p:txBody>
          <a:bodyPr wrap="square" rtlCol="0">
            <a:spAutoFit/>
          </a:bodyPr>
          <a:lstStyle/>
          <a:p>
            <a:r>
              <a:rPr lang="cs-CZ" sz="2400" dirty="0"/>
              <a:t>pole sbíhá. </a:t>
            </a:r>
            <a:r>
              <a:rPr lang="cs-CZ" sz="2400" dirty="0" smtClean="0"/>
              <a:t>Radiace </a:t>
            </a:r>
            <a:r>
              <a:rPr lang="cs-CZ" sz="2400" dirty="0"/>
              <a:t>v místech van Allenových pásů </a:t>
            </a:r>
            <a:r>
              <a:rPr lang="cs-CZ" sz="2400" dirty="0" smtClean="0"/>
              <a:t>může dosahovat až 20 </a:t>
            </a:r>
            <a:r>
              <a:rPr lang="cs-CZ" sz="2400" dirty="0" err="1" smtClean="0"/>
              <a:t>Sv</a:t>
            </a:r>
            <a:r>
              <a:rPr lang="cs-CZ" sz="2400" dirty="0" smtClean="0"/>
              <a:t>/rok. Kosmonauté se  </a:t>
            </a:r>
            <a:r>
              <a:rPr lang="cs-CZ" sz="2400" dirty="0"/>
              <a:t>van Allenovým pásům </a:t>
            </a:r>
            <a:r>
              <a:rPr lang="cs-CZ" sz="2400" dirty="0" smtClean="0"/>
              <a:t>vyhýbají nebo </a:t>
            </a:r>
            <a:r>
              <a:rPr lang="cs-CZ" sz="2400" dirty="0"/>
              <a:t>jimi při cestě k Měsíci </a:t>
            </a:r>
            <a:r>
              <a:rPr lang="cs-CZ" sz="2400" dirty="0" smtClean="0"/>
              <a:t>musí proletět co nejrychleji.</a:t>
            </a:r>
          </a:p>
          <a:p>
            <a:r>
              <a:rPr lang="cs-CZ" sz="2400" dirty="0" smtClean="0"/>
              <a:t>ISS se pohybuje pod hranicí  vnitřního pásu. </a:t>
            </a:r>
            <a:endParaRPr lang="cs-CZ" sz="24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17</a:t>
            </a:fld>
            <a:endParaRPr lang="cs-CZ"/>
          </a:p>
        </p:txBody>
      </p:sp>
    </p:spTree>
    <p:extLst>
      <p:ext uri="{BB962C8B-B14F-4D97-AF65-F5344CB8AC3E}">
        <p14:creationId xmlns:p14="http://schemas.microsoft.com/office/powerpoint/2010/main" val="290458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pPr eaLnBrk="1" hangingPunct="1"/>
            <a:r>
              <a:rPr lang="cs-CZ" altLang="cs-CZ" sz="3200" b="1" dirty="0" smtClean="0"/>
              <a:t>Interakce kosmického záření s atmosférou I</a:t>
            </a:r>
            <a:endParaRPr lang="en-US" altLang="cs-CZ" sz="3200" b="1" dirty="0" smtClean="0"/>
          </a:p>
        </p:txBody>
      </p:sp>
      <p:sp>
        <p:nvSpPr>
          <p:cNvPr id="2" name="Zástupný symbol pro obsah 1"/>
          <p:cNvSpPr>
            <a:spLocks noGrp="1"/>
          </p:cNvSpPr>
          <p:nvPr>
            <p:ph idx="1"/>
          </p:nvPr>
        </p:nvSpPr>
        <p:spPr>
          <a:xfrm>
            <a:off x="457200" y="1600200"/>
            <a:ext cx="7643192" cy="4525963"/>
          </a:xfrm>
        </p:spPr>
        <p:txBody>
          <a:bodyPr>
            <a:normAutofit fontScale="92500"/>
          </a:bodyPr>
          <a:lstStyle/>
          <a:p>
            <a:pPr marL="0" indent="0">
              <a:buNone/>
            </a:pPr>
            <a:r>
              <a:rPr lang="cs-CZ" sz="2400" dirty="0" smtClean="0"/>
              <a:t>Atmosféra Země obsahuje cca </a:t>
            </a:r>
            <a:r>
              <a:rPr lang="cs-CZ" sz="2400" dirty="0"/>
              <a:t>78 % dusíku</a:t>
            </a:r>
            <a:r>
              <a:rPr lang="cs-CZ" sz="2400" dirty="0" smtClean="0"/>
              <a:t>, 21 </a:t>
            </a:r>
            <a:r>
              <a:rPr lang="cs-CZ" sz="2400" dirty="0"/>
              <a:t>% kyslíku a </a:t>
            </a:r>
            <a:endParaRPr lang="cs-CZ" sz="2400" dirty="0" smtClean="0"/>
          </a:p>
          <a:p>
            <a:pPr marL="0" indent="0">
              <a:buNone/>
            </a:pPr>
            <a:r>
              <a:rPr lang="cs-CZ" sz="2400" dirty="0" smtClean="0"/>
              <a:t>1 </a:t>
            </a:r>
            <a:r>
              <a:rPr lang="cs-CZ" sz="2400" dirty="0"/>
              <a:t>% ostatních plynů (argon, oxid uhličitý, vodík, helium, neon, radon, xenon, ozon a stopové příměsi dalších plynů)</a:t>
            </a:r>
          </a:p>
          <a:p>
            <a:pPr marL="0" indent="0">
              <a:buNone/>
            </a:pPr>
            <a:r>
              <a:rPr lang="cs-CZ" sz="2400" dirty="0" smtClean="0"/>
              <a:t>Atmosférický tlak na povrchu Země je 1013 hPa ( =  1 </a:t>
            </a:r>
            <a:r>
              <a:rPr lang="cs-CZ" sz="2400" dirty="0" err="1" smtClean="0"/>
              <a:t>atm</a:t>
            </a:r>
            <a:r>
              <a:rPr lang="cs-CZ" sz="2400" dirty="0" smtClean="0"/>
              <a:t> , 76</a:t>
            </a:r>
          </a:p>
          <a:p>
            <a:pPr marL="0" indent="0">
              <a:buNone/>
            </a:pPr>
            <a:r>
              <a:rPr lang="cs-CZ" sz="2400" dirty="0"/>
              <a:t>Vysokoenergetické částice kosmického </a:t>
            </a:r>
            <a:r>
              <a:rPr lang="cs-CZ" sz="2400" dirty="0" smtClean="0"/>
              <a:t>záření interagují s atomy  ve vnějších vrstvách atmosféry. </a:t>
            </a:r>
            <a:r>
              <a:rPr lang="cs-CZ" sz="2400" dirty="0"/>
              <a:t>Sekundární složka vzniká interakcí primární složky s atomy a molekulami atmosféry a tvoří </a:t>
            </a:r>
            <a:r>
              <a:rPr lang="cs-CZ" sz="2400" dirty="0" smtClean="0"/>
              <a:t>ji protony, neutrony piony a </a:t>
            </a:r>
            <a:r>
              <a:rPr lang="cs-CZ" sz="2400" dirty="0"/>
              <a:t> a další těžší jádra. Piony se rychle (jejich doba života je 10</a:t>
            </a:r>
            <a:r>
              <a:rPr lang="cs-CZ" sz="2400" baseline="30000" dirty="0"/>
              <a:t>-8</a:t>
            </a:r>
            <a:r>
              <a:rPr lang="cs-CZ" sz="2400" dirty="0"/>
              <a:t> až 10</a:t>
            </a:r>
            <a:r>
              <a:rPr lang="cs-CZ" sz="2400" baseline="30000" dirty="0"/>
              <a:t>-17</a:t>
            </a:r>
            <a:r>
              <a:rPr lang="cs-CZ" sz="2400" dirty="0"/>
              <a:t> s) přeměňují </a:t>
            </a:r>
            <a:r>
              <a:rPr lang="cs-CZ" sz="2400" dirty="0" smtClean="0"/>
              <a:t>na </a:t>
            </a:r>
            <a:r>
              <a:rPr lang="cs-CZ" sz="2400" dirty="0" err="1" smtClean="0"/>
              <a:t>miony</a:t>
            </a:r>
            <a:r>
              <a:rPr lang="cs-CZ" sz="2400" dirty="0" smtClean="0"/>
              <a:t> </a:t>
            </a:r>
            <a:r>
              <a:rPr lang="cs-CZ" sz="2400" dirty="0"/>
              <a:t> a fotony s vysokou energií (až 70 </a:t>
            </a:r>
            <a:r>
              <a:rPr lang="cs-CZ" sz="2400" dirty="0" err="1"/>
              <a:t>MeV</a:t>
            </a:r>
            <a:r>
              <a:rPr lang="cs-CZ" sz="2400" dirty="0"/>
              <a:t>). Tyto fotony pak vytvářejí v atmosféře elektron-fotonové spršky.</a:t>
            </a:r>
            <a:r>
              <a:rPr lang="cs-CZ" sz="2400" dirty="0" smtClean="0"/>
              <a:t> </a:t>
            </a:r>
            <a:endParaRPr lang="cs-CZ" sz="24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18</a:t>
            </a:fld>
            <a:endParaRPr lang="cs-CZ"/>
          </a:p>
        </p:txBody>
      </p:sp>
    </p:spTree>
    <p:extLst>
      <p:ext uri="{BB962C8B-B14F-4D97-AF65-F5344CB8AC3E}">
        <p14:creationId xmlns:p14="http://schemas.microsoft.com/office/powerpoint/2010/main" val="2443456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a:t>Interakce kosmického záření s </a:t>
            </a:r>
            <a:r>
              <a:rPr lang="cs-CZ" altLang="cs-CZ" sz="3200" b="1" dirty="0" smtClean="0"/>
              <a:t>atmosférou II</a:t>
            </a:r>
            <a:endParaRPr lang="cs-CZ" sz="3200" dirty="0"/>
          </a:p>
        </p:txBody>
      </p:sp>
      <p:sp>
        <p:nvSpPr>
          <p:cNvPr id="3" name="Zástupný symbol pro obsah 2"/>
          <p:cNvSpPr>
            <a:spLocks noGrp="1"/>
          </p:cNvSpPr>
          <p:nvPr>
            <p:ph idx="1"/>
          </p:nvPr>
        </p:nvSpPr>
        <p:spPr>
          <a:xfrm>
            <a:off x="457200" y="1600200"/>
            <a:ext cx="8435280" cy="4525963"/>
          </a:xfrm>
        </p:spPr>
        <p:txBody>
          <a:bodyPr>
            <a:normAutofit fontScale="70000" lnSpcReduction="20000"/>
          </a:bodyPr>
          <a:lstStyle/>
          <a:p>
            <a:r>
              <a:rPr lang="cs-CZ" altLang="cs-CZ" dirty="0"/>
              <a:t>Protony dopadající do atmosféry interagují s atomy ve vrchních vrstvách a produkují prostřednictvím tříštivých reakcí nová jádra a velké množství mezonů п+, п- a п</a:t>
            </a:r>
            <a:r>
              <a:rPr lang="cs-CZ" altLang="cs-CZ" baseline="-25000" dirty="0"/>
              <a:t>0</a:t>
            </a:r>
            <a:r>
              <a:rPr lang="cs-CZ" altLang="cs-CZ" dirty="0"/>
              <a:t>. Mezony п+, п- mají poločas (τ = 26 </a:t>
            </a:r>
            <a:r>
              <a:rPr lang="cs-CZ" altLang="cs-CZ" dirty="0" err="1"/>
              <a:t>ns</a:t>
            </a:r>
            <a:r>
              <a:rPr lang="cs-CZ" altLang="cs-CZ" dirty="0"/>
              <a:t>), </a:t>
            </a:r>
            <a:r>
              <a:rPr lang="cs-CZ" altLang="cs-CZ" dirty="0" err="1"/>
              <a:t>mesony</a:t>
            </a:r>
            <a:r>
              <a:rPr lang="cs-CZ" altLang="cs-CZ" dirty="0"/>
              <a:t> п0 mají poločas (τ = 8,4 E-17 s) a dále se přeměňují  na </a:t>
            </a:r>
            <a:r>
              <a:rPr lang="cs-CZ" altLang="cs-CZ" dirty="0" err="1"/>
              <a:t>miony</a:t>
            </a:r>
            <a:r>
              <a:rPr lang="cs-CZ" altLang="cs-CZ" dirty="0"/>
              <a:t>, fotony a neutrina v reakcích:</a:t>
            </a:r>
          </a:p>
          <a:p>
            <a:r>
              <a:rPr lang="cs-CZ" altLang="cs-CZ" dirty="0"/>
              <a:t>п+ →  μ+   +  </a:t>
            </a:r>
            <a:r>
              <a:rPr lang="cs-CZ" altLang="cs-CZ" dirty="0" err="1"/>
              <a:t>υ</a:t>
            </a:r>
            <a:r>
              <a:rPr lang="cs-CZ" altLang="cs-CZ" baseline="-26000" dirty="0" err="1"/>
              <a:t>μ</a:t>
            </a:r>
            <a:endParaRPr lang="cs-CZ" altLang="cs-CZ" baseline="-26000" dirty="0"/>
          </a:p>
          <a:p>
            <a:r>
              <a:rPr lang="cs-CZ" altLang="cs-CZ" dirty="0"/>
              <a:t>п- →  μ-   +  anti </a:t>
            </a:r>
            <a:r>
              <a:rPr lang="cs-CZ" altLang="cs-CZ" dirty="0" err="1"/>
              <a:t>υ</a:t>
            </a:r>
            <a:r>
              <a:rPr lang="cs-CZ" altLang="cs-CZ" baseline="-26000" dirty="0" err="1"/>
              <a:t>μ</a:t>
            </a:r>
            <a:endParaRPr lang="cs-CZ" altLang="cs-CZ" baseline="-26000" dirty="0"/>
          </a:p>
          <a:p>
            <a:r>
              <a:rPr lang="cs-CZ" altLang="cs-CZ" dirty="0"/>
              <a:t>п</a:t>
            </a:r>
            <a:r>
              <a:rPr lang="cs-CZ" altLang="cs-CZ" baseline="-25000" dirty="0"/>
              <a:t>0 </a:t>
            </a:r>
            <a:r>
              <a:rPr lang="cs-CZ" altLang="cs-CZ" dirty="0"/>
              <a:t>→   γ   +  γ</a:t>
            </a:r>
          </a:p>
          <a:p>
            <a:r>
              <a:rPr lang="cs-CZ" altLang="cs-CZ" dirty="0" err="1"/>
              <a:t>Miony</a:t>
            </a:r>
            <a:r>
              <a:rPr lang="cs-CZ" altLang="cs-CZ" dirty="0"/>
              <a:t> se dále přeměňují s poločasem přeměny τ = 2,2 </a:t>
            </a:r>
            <a:r>
              <a:rPr lang="cs-CZ" altLang="cs-CZ" dirty="0" err="1"/>
              <a:t>μs</a:t>
            </a:r>
            <a:r>
              <a:rPr lang="cs-CZ" altLang="cs-CZ" dirty="0"/>
              <a:t> na elektrony a neutrina.</a:t>
            </a:r>
          </a:p>
          <a:p>
            <a:r>
              <a:rPr lang="cs-CZ" altLang="cs-CZ" dirty="0"/>
              <a:t>μ+ →  e+   + </a:t>
            </a:r>
            <a:r>
              <a:rPr lang="cs-CZ" altLang="cs-CZ" dirty="0" err="1"/>
              <a:t>υ</a:t>
            </a:r>
            <a:r>
              <a:rPr lang="cs-CZ" altLang="cs-CZ" baseline="-25000" dirty="0" err="1"/>
              <a:t>e</a:t>
            </a:r>
            <a:endParaRPr lang="cs-CZ" altLang="cs-CZ" baseline="-25000" dirty="0"/>
          </a:p>
          <a:p>
            <a:r>
              <a:rPr lang="cs-CZ" altLang="cs-CZ" dirty="0"/>
              <a:t>μ- →  e-   + </a:t>
            </a:r>
            <a:r>
              <a:rPr lang="cs-CZ" altLang="cs-CZ" dirty="0" err="1"/>
              <a:t>υ</a:t>
            </a:r>
            <a:r>
              <a:rPr lang="cs-CZ" altLang="cs-CZ" baseline="-25000" dirty="0" err="1"/>
              <a:t>e</a:t>
            </a:r>
            <a:r>
              <a:rPr lang="cs-CZ" altLang="cs-CZ" dirty="0"/>
              <a:t> </a:t>
            </a:r>
          </a:p>
          <a:p>
            <a:r>
              <a:rPr lang="cs-CZ" altLang="cs-CZ" dirty="0"/>
              <a:t>Vznikne tak sprška sekundárních částic, která může </a:t>
            </a:r>
            <a:r>
              <a:rPr lang="cs-CZ" altLang="cs-CZ" dirty="0" smtClean="0"/>
              <a:t>zasáhnout, má- </a:t>
            </a:r>
            <a:r>
              <a:rPr lang="cs-CZ" altLang="cs-CZ" dirty="0" err="1" smtClean="0"/>
              <a:t>li</a:t>
            </a:r>
            <a:r>
              <a:rPr lang="cs-CZ" altLang="cs-CZ" dirty="0" smtClean="0"/>
              <a:t> primární částice dostatečnou energii, </a:t>
            </a:r>
            <a:r>
              <a:rPr lang="cs-CZ" altLang="cs-CZ" dirty="0"/>
              <a:t>oblast stovky i tisíce km2. </a:t>
            </a:r>
            <a:endParaRPr lang="en-US" altLang="cs-CZ" dirty="0"/>
          </a:p>
          <a:p>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19</a:t>
            </a:fld>
            <a:endParaRPr lang="cs-CZ"/>
          </a:p>
        </p:txBody>
      </p:sp>
    </p:spTree>
    <p:extLst>
      <p:ext uri="{BB962C8B-B14F-4D97-AF65-F5344CB8AC3E}">
        <p14:creationId xmlns:p14="http://schemas.microsoft.com/office/powerpoint/2010/main" val="258095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altLang="cs-CZ" dirty="0" smtClean="0"/>
              <a:t>Kosmické záření</a:t>
            </a:r>
          </a:p>
        </p:txBody>
      </p:sp>
      <p:sp>
        <p:nvSpPr>
          <p:cNvPr id="3075" name="Rectangle 3"/>
          <p:cNvSpPr>
            <a:spLocks noGrp="1" noChangeArrowheads="1"/>
          </p:cNvSpPr>
          <p:nvPr>
            <p:ph type="body" idx="1"/>
          </p:nvPr>
        </p:nvSpPr>
        <p:spPr>
          <a:xfrm>
            <a:off x="611560" y="3573016"/>
            <a:ext cx="8075240" cy="2553147"/>
          </a:xfrm>
        </p:spPr>
        <p:txBody>
          <a:bodyPr>
            <a:normAutofit fontScale="92500" lnSpcReduction="20000"/>
          </a:bodyPr>
          <a:lstStyle/>
          <a:p>
            <a:pPr eaLnBrk="1" hangingPunct="1"/>
            <a:r>
              <a:rPr lang="cs-CZ" altLang="cs-CZ" dirty="0" smtClean="0">
                <a:cs typeface="Arial" charset="0"/>
              </a:rPr>
              <a:t>Sluneční kosmické záření</a:t>
            </a:r>
          </a:p>
          <a:p>
            <a:pPr eaLnBrk="1" hangingPunct="1"/>
            <a:r>
              <a:rPr lang="cs-CZ" altLang="cs-CZ" sz="2400" dirty="0" smtClean="0">
                <a:cs typeface="Arial" charset="0"/>
              </a:rPr>
              <a:t>SKZ  se skládá z 99% z  p,</a:t>
            </a:r>
          </a:p>
          <a:p>
            <a:pPr eaLnBrk="1" hangingPunct="1">
              <a:buFontTx/>
              <a:buNone/>
            </a:pPr>
            <a:r>
              <a:rPr lang="cs-CZ" altLang="cs-CZ" sz="2400" dirty="0" smtClean="0">
                <a:cs typeface="Arial" charset="0"/>
              </a:rPr>
              <a:t>		E ≈ 100 </a:t>
            </a:r>
            <a:r>
              <a:rPr lang="cs-CZ" altLang="cs-CZ" sz="2400" dirty="0" err="1" smtClean="0">
                <a:cs typeface="Arial" charset="0"/>
              </a:rPr>
              <a:t>MeV</a:t>
            </a:r>
            <a:r>
              <a:rPr lang="cs-CZ" altLang="cs-CZ" sz="2400" dirty="0" smtClean="0">
                <a:cs typeface="Arial" charset="0"/>
              </a:rPr>
              <a:t>  při erupcích i </a:t>
            </a:r>
            <a:r>
              <a:rPr lang="cs-CZ" altLang="cs-CZ" sz="2400" dirty="0" err="1" smtClean="0">
                <a:cs typeface="Arial" charset="0"/>
              </a:rPr>
              <a:t>GeV</a:t>
            </a:r>
            <a:r>
              <a:rPr lang="cs-CZ" altLang="cs-CZ" sz="2400" dirty="0" smtClean="0">
                <a:cs typeface="Arial" charset="0"/>
              </a:rPr>
              <a:t> </a:t>
            </a:r>
          </a:p>
          <a:p>
            <a:r>
              <a:rPr lang="cs-CZ" altLang="cs-CZ" dirty="0"/>
              <a:t>Galaktické kosmické záření</a:t>
            </a:r>
          </a:p>
          <a:p>
            <a:r>
              <a:rPr lang="cs-CZ" altLang="cs-CZ" sz="2400" dirty="0"/>
              <a:t>GKZ </a:t>
            </a:r>
            <a:r>
              <a:rPr lang="cs-CZ" altLang="cs-CZ" sz="2400" dirty="0" smtClean="0"/>
              <a:t> se skládá z  </a:t>
            </a:r>
            <a:r>
              <a:rPr lang="cs-CZ" altLang="cs-CZ" sz="2400" dirty="0"/>
              <a:t>85% p, 12% He, 3% e</a:t>
            </a:r>
            <a:r>
              <a:rPr lang="cs-CZ" altLang="cs-CZ" sz="2400" baseline="30000" dirty="0"/>
              <a:t>-</a:t>
            </a:r>
            <a:r>
              <a:rPr lang="cs-CZ" altLang="cs-CZ" sz="2400" dirty="0"/>
              <a:t> ,</a:t>
            </a:r>
            <a:r>
              <a:rPr lang="en-US" altLang="cs-CZ" sz="2400" dirty="0">
                <a:cs typeface="Arial" charset="0"/>
              </a:rPr>
              <a:t>&lt;</a:t>
            </a:r>
            <a:r>
              <a:rPr lang="cs-CZ" altLang="cs-CZ" sz="2400" dirty="0">
                <a:cs typeface="Arial" charset="0"/>
              </a:rPr>
              <a:t> 1% těž. jádra</a:t>
            </a:r>
          </a:p>
          <a:p>
            <a:pPr lvl="2">
              <a:buNone/>
            </a:pPr>
            <a:r>
              <a:rPr lang="cs-CZ" altLang="cs-CZ" dirty="0">
                <a:cs typeface="Arial" charset="0"/>
              </a:rPr>
              <a:t>E od 100 </a:t>
            </a:r>
            <a:r>
              <a:rPr lang="cs-CZ" altLang="cs-CZ" dirty="0" err="1">
                <a:cs typeface="Arial" charset="0"/>
              </a:rPr>
              <a:t>MeV</a:t>
            </a:r>
            <a:r>
              <a:rPr lang="cs-CZ" altLang="cs-CZ" dirty="0">
                <a:cs typeface="Arial" charset="0"/>
              </a:rPr>
              <a:t>   </a:t>
            </a:r>
            <a:r>
              <a:rPr lang="cs-CZ" altLang="cs-CZ" sz="3200" b="1" dirty="0">
                <a:cs typeface="Arial" charset="0"/>
              </a:rPr>
              <a:t>E</a:t>
            </a:r>
            <a:r>
              <a:rPr lang="cs-CZ" altLang="cs-CZ" sz="3200" b="1" baseline="30000" dirty="0">
                <a:cs typeface="Arial" charset="0"/>
              </a:rPr>
              <a:t>-2,5</a:t>
            </a:r>
          </a:p>
          <a:p>
            <a:endParaRPr lang="cs-CZ" altLang="cs-CZ" b="1" dirty="0">
              <a:cs typeface="Arial" charset="0"/>
            </a:endParaRPr>
          </a:p>
          <a:p>
            <a:pPr eaLnBrk="1" hangingPunct="1"/>
            <a:endParaRPr lang="cs-CZ" altLang="cs-CZ" sz="2400" dirty="0" smtClean="0">
              <a:cs typeface="Arial" charset="0"/>
            </a:endParaRPr>
          </a:p>
        </p:txBody>
      </p:sp>
      <p:sp>
        <p:nvSpPr>
          <p:cNvPr id="2" name="TextovéPole 1"/>
          <p:cNvSpPr txBox="1"/>
          <p:nvPr/>
        </p:nvSpPr>
        <p:spPr>
          <a:xfrm>
            <a:off x="683568" y="1700808"/>
            <a:ext cx="7776864" cy="1569660"/>
          </a:xfrm>
          <a:prstGeom prst="rect">
            <a:avLst/>
          </a:prstGeom>
          <a:noFill/>
        </p:spPr>
        <p:txBody>
          <a:bodyPr wrap="square" rtlCol="0">
            <a:spAutoFit/>
          </a:bodyPr>
          <a:lstStyle/>
          <a:p>
            <a:r>
              <a:rPr lang="cs-CZ" sz="3200" dirty="0" smtClean="0"/>
              <a:t>Země se neustále  pohybuje v poli záření . Toto záření pochází jednak ze Slunce, jednak ze zdrojů mimo Sluneční soustavu.</a:t>
            </a:r>
            <a:endParaRPr lang="cs-CZ" sz="32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2</a:t>
            </a:fld>
            <a:endParaRPr lang="cs-CZ"/>
          </a:p>
        </p:txBody>
      </p:sp>
    </p:spTree>
    <p:extLst>
      <p:ext uri="{BB962C8B-B14F-4D97-AF65-F5344CB8AC3E}">
        <p14:creationId xmlns:p14="http://schemas.microsoft.com/office/powerpoint/2010/main" val="375567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pPr eaLnBrk="1" hangingPunct="1"/>
            <a:r>
              <a:rPr lang="cs-CZ" altLang="cs-CZ" sz="3200" b="1" dirty="0" smtClean="0"/>
              <a:t>Spršky kosmického záření I</a:t>
            </a:r>
          </a:p>
        </p:txBody>
      </p:sp>
      <p:pic>
        <p:nvPicPr>
          <p:cNvPr id="27651" name="Picture 6" descr="obr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5963" y="1685925"/>
            <a:ext cx="5172075" cy="435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Obdélník 1"/>
          <p:cNvSpPr/>
          <p:nvPr/>
        </p:nvSpPr>
        <p:spPr>
          <a:xfrm>
            <a:off x="1403648" y="1196752"/>
            <a:ext cx="6624736" cy="5472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5" name="Picture 6" descr="ob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38363" y="1838325"/>
            <a:ext cx="5172075" cy="4352925"/>
          </a:xfrm>
          <a:prstGeom prst="rect">
            <a:avLst/>
          </a:prstGeom>
          <a:solidFill>
            <a:schemeClr val="bg1"/>
          </a:solidFill>
          <a:extLst/>
        </p:spPr>
      </p:pic>
      <p:sp>
        <p:nvSpPr>
          <p:cNvPr id="3" name="Zástupný symbol pro číslo snímku 2"/>
          <p:cNvSpPr>
            <a:spLocks noGrp="1"/>
          </p:cNvSpPr>
          <p:nvPr>
            <p:ph type="sldNum" sz="quarter" idx="12"/>
          </p:nvPr>
        </p:nvSpPr>
        <p:spPr/>
        <p:txBody>
          <a:bodyPr/>
          <a:lstStyle/>
          <a:p>
            <a:fld id="{01075E64-F25F-4293-88B8-21D99AB0481C}" type="slidenum">
              <a:rPr lang="cs-CZ" smtClean="0"/>
              <a:t>20</a:t>
            </a:fld>
            <a:endParaRPr lang="cs-CZ"/>
          </a:p>
        </p:txBody>
      </p:sp>
    </p:spTree>
    <p:extLst>
      <p:ext uri="{BB962C8B-B14F-4D97-AF65-F5344CB8AC3E}">
        <p14:creationId xmlns:p14="http://schemas.microsoft.com/office/powerpoint/2010/main" val="2443456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Spršky kosmického záření II</a:t>
            </a:r>
            <a:endParaRPr lang="cs-CZ" sz="32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21</a:t>
            </a:fld>
            <a:endParaRPr lang="cs-CZ"/>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2221481"/>
            <a:ext cx="3309887" cy="3717258"/>
          </a:xfrm>
          <a:prstGeom prst="rect">
            <a:avLst/>
          </a:prstGeom>
        </p:spPr>
      </p:pic>
      <p:sp>
        <p:nvSpPr>
          <p:cNvPr id="6" name="TextovéPole 5"/>
          <p:cNvSpPr txBox="1"/>
          <p:nvPr/>
        </p:nvSpPr>
        <p:spPr>
          <a:xfrm>
            <a:off x="395536" y="2204864"/>
            <a:ext cx="4464496" cy="3785652"/>
          </a:xfrm>
          <a:prstGeom prst="rect">
            <a:avLst/>
          </a:prstGeom>
          <a:noFill/>
        </p:spPr>
        <p:txBody>
          <a:bodyPr wrap="square" rtlCol="0">
            <a:spAutoFit/>
          </a:bodyPr>
          <a:lstStyle/>
          <a:p>
            <a:r>
              <a:rPr lang="cs-CZ" sz="2400" b="1" dirty="0"/>
              <a:t>Interakcí primárních částic KZ s atomy atmosféry vzniká sprška  sekundárních částic. </a:t>
            </a:r>
          </a:p>
          <a:p>
            <a:r>
              <a:rPr lang="cs-CZ" sz="2400" b="1" dirty="0"/>
              <a:t>Ta se dělí na tři složky: </a:t>
            </a:r>
          </a:p>
          <a:p>
            <a:endParaRPr lang="cs-CZ" sz="2400" b="1" dirty="0"/>
          </a:p>
          <a:p>
            <a:pPr marL="342900" indent="-342900">
              <a:buFont typeface="Wingdings" panose="05000000000000000000" pitchFamily="2" charset="2"/>
              <a:buChar char="Ø"/>
            </a:pPr>
            <a:r>
              <a:rPr lang="cs-CZ" sz="2400" b="1" dirty="0"/>
              <a:t>Hadronovou spršku</a:t>
            </a:r>
          </a:p>
          <a:p>
            <a:pPr marL="342900" indent="-342900">
              <a:buFont typeface="Wingdings" panose="05000000000000000000" pitchFamily="2" charset="2"/>
              <a:buChar char="Ø"/>
            </a:pPr>
            <a:endParaRPr lang="cs-CZ" sz="2400" b="1" dirty="0"/>
          </a:p>
          <a:p>
            <a:pPr marL="342900" indent="-342900">
              <a:buFont typeface="Wingdings" panose="05000000000000000000" pitchFamily="2" charset="2"/>
              <a:buChar char="Ø"/>
            </a:pPr>
            <a:r>
              <a:rPr lang="cs-CZ" sz="2400" b="1" dirty="0" err="1"/>
              <a:t>Mionovou</a:t>
            </a:r>
            <a:r>
              <a:rPr lang="cs-CZ" sz="2400" b="1" dirty="0"/>
              <a:t> spršku</a:t>
            </a:r>
          </a:p>
          <a:p>
            <a:pPr marL="342900" indent="-342900">
              <a:buFont typeface="Wingdings" panose="05000000000000000000" pitchFamily="2" charset="2"/>
              <a:buChar char="Ø"/>
            </a:pPr>
            <a:endParaRPr lang="cs-CZ" sz="2400" b="1" dirty="0"/>
          </a:p>
          <a:p>
            <a:pPr marL="342900" indent="-342900">
              <a:buFont typeface="Wingdings" panose="05000000000000000000" pitchFamily="2" charset="2"/>
              <a:buChar char="Ø"/>
            </a:pPr>
            <a:r>
              <a:rPr lang="cs-CZ" sz="2400" b="1" dirty="0"/>
              <a:t>Elektromagnetickou spršku</a:t>
            </a:r>
          </a:p>
        </p:txBody>
      </p:sp>
    </p:spTree>
    <p:extLst>
      <p:ext uri="{BB962C8B-B14F-4D97-AF65-F5344CB8AC3E}">
        <p14:creationId xmlns:p14="http://schemas.microsoft.com/office/powerpoint/2010/main" val="258846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a:bodyPr>
          <a:lstStyle/>
          <a:p>
            <a:r>
              <a:rPr lang="cs-CZ" sz="3200" b="1" dirty="0"/>
              <a:t>Příspěvek jednotlivých částic KZ k </a:t>
            </a:r>
            <a:r>
              <a:rPr lang="cs-CZ" sz="3200" b="1" dirty="0" smtClean="0"/>
              <a:t>dávkovému ekvivalentu v </a:t>
            </a:r>
            <a:r>
              <a:rPr lang="cs-CZ" sz="3200" b="1" dirty="0"/>
              <a:t>závislosti na výšce </a:t>
            </a:r>
            <a:endParaRPr lang="cs-CZ" sz="32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22</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721" y="1600200"/>
            <a:ext cx="48885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414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225" y="0"/>
            <a:ext cx="9117013" cy="833438"/>
          </a:xfrm>
          <a:noFill/>
          <a:ln/>
        </p:spPr>
        <p:txBody>
          <a:bodyPr>
            <a:normAutofit fontScale="90000"/>
          </a:bodyPr>
          <a:lstStyle/>
          <a:p>
            <a:r>
              <a:rPr lang="cs-CZ" altLang="cs-CZ" sz="3800" b="1" dirty="0" smtClean="0">
                <a:latin typeface="Times New Roman" pitchFamily="18" charset="0"/>
              </a:rPr>
              <a:t>Příkon </a:t>
            </a:r>
            <a:r>
              <a:rPr lang="cs-CZ" altLang="cs-CZ" sz="3600" b="1" dirty="0" smtClean="0">
                <a:latin typeface="Times New Roman" pitchFamily="18" charset="0"/>
              </a:rPr>
              <a:t>ekvivalentní</a:t>
            </a:r>
            <a:r>
              <a:rPr lang="cs-CZ" altLang="cs-CZ" sz="3800" b="1" dirty="0" smtClean="0">
                <a:latin typeface="Times New Roman" pitchFamily="18" charset="0"/>
              </a:rPr>
              <a:t> dávky v závislosti na nadmořské výšce</a:t>
            </a:r>
            <a:endParaRPr lang="en-US" altLang="cs-CZ" sz="3800" b="1" dirty="0">
              <a:latin typeface="Times New Roman" pitchFamily="18" charset="0"/>
            </a:endParaRPr>
          </a:p>
        </p:txBody>
      </p:sp>
      <p:sp>
        <p:nvSpPr>
          <p:cNvPr id="17411" name="Rectangle 3"/>
          <p:cNvSpPr>
            <a:spLocks noChangeArrowheads="1"/>
          </p:cNvSpPr>
          <p:nvPr/>
        </p:nvSpPr>
        <p:spPr bwMode="auto">
          <a:xfrm>
            <a:off x="2951163" y="1811338"/>
            <a:ext cx="216565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15 km     10 µ</a:t>
            </a:r>
            <a:r>
              <a:rPr lang="en-US" altLang="cs-CZ" sz="1800" b="1" dirty="0" err="1">
                <a:latin typeface="Arial" charset="0"/>
              </a:rPr>
              <a:t>Sv</a:t>
            </a:r>
            <a:r>
              <a:rPr lang="en-US" altLang="cs-CZ" sz="1800" b="1" dirty="0">
                <a:latin typeface="Arial" charset="0"/>
              </a:rPr>
              <a:t>/h </a:t>
            </a:r>
          </a:p>
        </p:txBody>
      </p:sp>
      <p:sp>
        <p:nvSpPr>
          <p:cNvPr id="17412" name="Rectangle 4"/>
          <p:cNvSpPr>
            <a:spLocks noChangeArrowheads="1"/>
          </p:cNvSpPr>
          <p:nvPr/>
        </p:nvSpPr>
        <p:spPr bwMode="auto">
          <a:xfrm>
            <a:off x="2963863" y="3357563"/>
            <a:ext cx="190917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10 km    5 µ</a:t>
            </a:r>
            <a:r>
              <a:rPr lang="en-US" altLang="cs-CZ" sz="1800" b="1" dirty="0" err="1">
                <a:latin typeface="Arial" charset="0"/>
              </a:rPr>
              <a:t>Sv</a:t>
            </a:r>
            <a:r>
              <a:rPr lang="en-US" altLang="cs-CZ" sz="1800" b="1" dirty="0">
                <a:latin typeface="Arial" charset="0"/>
              </a:rPr>
              <a:t>/h</a:t>
            </a:r>
          </a:p>
        </p:txBody>
      </p:sp>
      <p:sp>
        <p:nvSpPr>
          <p:cNvPr id="17413" name="Rectangle 5"/>
          <p:cNvSpPr>
            <a:spLocks noChangeArrowheads="1"/>
          </p:cNvSpPr>
          <p:nvPr/>
        </p:nvSpPr>
        <p:spPr bwMode="auto">
          <a:xfrm>
            <a:off x="2820058" y="4595019"/>
            <a:ext cx="435856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6.7 km    1 µ</a:t>
            </a:r>
            <a:r>
              <a:rPr lang="en-US" altLang="cs-CZ" sz="1800" b="1" dirty="0" err="1">
                <a:latin typeface="Arial" charset="0"/>
              </a:rPr>
              <a:t>Sv</a:t>
            </a:r>
            <a:r>
              <a:rPr lang="en-US" altLang="cs-CZ" sz="1800" b="1" dirty="0">
                <a:latin typeface="Arial" charset="0"/>
              </a:rPr>
              <a:t>/h </a:t>
            </a:r>
            <a:r>
              <a:rPr lang="en-US" altLang="cs-CZ" sz="1800" b="1" dirty="0" smtClean="0">
                <a:latin typeface="Arial" charset="0"/>
              </a:rPr>
              <a:t>(</a:t>
            </a:r>
            <a:r>
              <a:rPr lang="cs-CZ" altLang="cs-CZ" sz="1800" b="1" dirty="0" err="1" smtClean="0">
                <a:latin typeface="Arial" charset="0"/>
              </a:rPr>
              <a:t>Himalaiské</a:t>
            </a:r>
            <a:r>
              <a:rPr lang="cs-CZ" altLang="cs-CZ" sz="1800" b="1" dirty="0" smtClean="0">
                <a:latin typeface="Arial" charset="0"/>
              </a:rPr>
              <a:t> vrcholy)</a:t>
            </a:r>
            <a:r>
              <a:rPr lang="cs-CZ" altLang="cs-CZ" sz="1800" b="1" dirty="0" smtClean="0">
                <a:solidFill>
                  <a:srgbClr val="FFFF00"/>
                </a:solidFill>
                <a:latin typeface="Arial" charset="0"/>
              </a:rPr>
              <a:t>)</a:t>
            </a:r>
            <a:endParaRPr lang="en-US" altLang="cs-CZ" sz="1800" b="1" dirty="0">
              <a:solidFill>
                <a:srgbClr val="FFFF00"/>
              </a:solidFill>
              <a:latin typeface="Arial" charset="0"/>
            </a:endParaRPr>
          </a:p>
        </p:txBody>
      </p:sp>
      <p:sp>
        <p:nvSpPr>
          <p:cNvPr id="17414" name="Rectangle 6"/>
          <p:cNvSpPr>
            <a:spLocks noChangeArrowheads="1"/>
          </p:cNvSpPr>
          <p:nvPr/>
        </p:nvSpPr>
        <p:spPr bwMode="auto">
          <a:xfrm>
            <a:off x="2871788" y="5170488"/>
            <a:ext cx="241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3.7 km    Lhasa Tibet</a:t>
            </a:r>
          </a:p>
        </p:txBody>
      </p:sp>
      <p:sp>
        <p:nvSpPr>
          <p:cNvPr id="17415" name="Rectangle 7"/>
          <p:cNvSpPr>
            <a:spLocks noChangeArrowheads="1"/>
          </p:cNvSpPr>
          <p:nvPr/>
        </p:nvSpPr>
        <p:spPr bwMode="auto">
          <a:xfrm>
            <a:off x="2801938" y="5732463"/>
            <a:ext cx="377507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2.25 km   ~ 0.1 µ</a:t>
            </a:r>
            <a:r>
              <a:rPr lang="en-US" altLang="cs-CZ" sz="1800" b="1" dirty="0" err="1">
                <a:latin typeface="Arial" charset="0"/>
              </a:rPr>
              <a:t>Sv</a:t>
            </a:r>
            <a:r>
              <a:rPr lang="en-US" altLang="cs-CZ" sz="1800" b="1" dirty="0">
                <a:latin typeface="Arial" charset="0"/>
              </a:rPr>
              <a:t>/h Mexico City</a:t>
            </a:r>
          </a:p>
        </p:txBody>
      </p:sp>
      <p:sp>
        <p:nvSpPr>
          <p:cNvPr id="17416" name="Rectangle 8"/>
          <p:cNvSpPr>
            <a:spLocks noChangeArrowheads="1"/>
          </p:cNvSpPr>
          <p:nvPr/>
        </p:nvSpPr>
        <p:spPr bwMode="auto">
          <a:xfrm>
            <a:off x="2989263" y="6140450"/>
            <a:ext cx="1955664"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1.6 km  </a:t>
            </a:r>
            <a:r>
              <a:rPr lang="cs-CZ" altLang="cs-CZ" sz="1800" b="1" dirty="0" smtClean="0">
                <a:latin typeface="Arial" charset="0"/>
              </a:rPr>
              <a:t>Sněžka</a:t>
            </a:r>
            <a:r>
              <a:rPr lang="en-US" altLang="cs-CZ" sz="1800" b="1" dirty="0" smtClean="0">
                <a:latin typeface="Arial" charset="0"/>
              </a:rPr>
              <a:t>  </a:t>
            </a:r>
            <a:endParaRPr lang="en-US" altLang="cs-CZ" sz="1800" b="1" dirty="0">
              <a:latin typeface="Arial" charset="0"/>
            </a:endParaRPr>
          </a:p>
        </p:txBody>
      </p:sp>
      <p:sp>
        <p:nvSpPr>
          <p:cNvPr id="17417" name="Rectangle 9"/>
          <p:cNvSpPr>
            <a:spLocks noChangeArrowheads="1"/>
          </p:cNvSpPr>
          <p:nvPr/>
        </p:nvSpPr>
        <p:spPr bwMode="auto">
          <a:xfrm>
            <a:off x="4670425" y="61404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a:solidFill>
                  <a:srgbClr val="08FFE7"/>
                </a:solidFill>
                <a:latin typeface="Arial" charset="0"/>
              </a:rPr>
              <a:t>  </a:t>
            </a:r>
          </a:p>
        </p:txBody>
      </p:sp>
      <p:sp>
        <p:nvSpPr>
          <p:cNvPr id="17418" name="Rectangle 10"/>
          <p:cNvSpPr>
            <a:spLocks noChangeArrowheads="1"/>
          </p:cNvSpPr>
          <p:nvPr/>
        </p:nvSpPr>
        <p:spPr bwMode="auto">
          <a:xfrm>
            <a:off x="2635250" y="6481763"/>
            <a:ext cx="253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800" b="1" dirty="0">
                <a:latin typeface="Arial" charset="0"/>
              </a:rPr>
              <a:t>Sea level    0.03 µ</a:t>
            </a:r>
            <a:r>
              <a:rPr lang="en-US" altLang="cs-CZ" sz="1800" b="1" dirty="0" err="1">
                <a:latin typeface="Arial" charset="0"/>
              </a:rPr>
              <a:t>Sv</a:t>
            </a:r>
            <a:r>
              <a:rPr lang="en-US" altLang="cs-CZ" sz="1800" b="1" dirty="0">
                <a:latin typeface="Arial" charset="0"/>
              </a:rPr>
              <a:t>/h</a:t>
            </a:r>
          </a:p>
        </p:txBody>
      </p:sp>
      <p:sp>
        <p:nvSpPr>
          <p:cNvPr id="17419" name="Line 11"/>
          <p:cNvSpPr>
            <a:spLocks noChangeShapeType="1"/>
          </p:cNvSpPr>
          <p:nvPr/>
        </p:nvSpPr>
        <p:spPr bwMode="auto">
          <a:xfrm>
            <a:off x="3857965" y="2095500"/>
            <a:ext cx="0" cy="4999038"/>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0" name="Line 12"/>
          <p:cNvSpPr>
            <a:spLocks noChangeShapeType="1"/>
          </p:cNvSpPr>
          <p:nvPr/>
        </p:nvSpPr>
        <p:spPr bwMode="auto">
          <a:xfrm>
            <a:off x="3770313" y="1924050"/>
            <a:ext cx="87312"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1" name="Line 13"/>
          <p:cNvSpPr>
            <a:spLocks noChangeShapeType="1"/>
          </p:cNvSpPr>
          <p:nvPr/>
        </p:nvSpPr>
        <p:spPr bwMode="auto">
          <a:xfrm>
            <a:off x="3740150" y="4654550"/>
            <a:ext cx="87313" cy="0"/>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2" name="Line 14"/>
          <p:cNvSpPr>
            <a:spLocks noChangeShapeType="1"/>
          </p:cNvSpPr>
          <p:nvPr/>
        </p:nvSpPr>
        <p:spPr bwMode="auto">
          <a:xfrm>
            <a:off x="3754438" y="5200650"/>
            <a:ext cx="101600"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3" name="Line 15"/>
          <p:cNvSpPr>
            <a:spLocks noChangeShapeType="1"/>
          </p:cNvSpPr>
          <p:nvPr/>
        </p:nvSpPr>
        <p:spPr bwMode="auto">
          <a:xfrm flipH="1">
            <a:off x="3757613" y="5983288"/>
            <a:ext cx="76200"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4" name="Line 16"/>
          <p:cNvSpPr>
            <a:spLocks noChangeShapeType="1"/>
          </p:cNvSpPr>
          <p:nvPr/>
        </p:nvSpPr>
        <p:spPr bwMode="auto">
          <a:xfrm>
            <a:off x="3781425" y="6315075"/>
            <a:ext cx="58738"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25" name="Line 17"/>
          <p:cNvSpPr>
            <a:spLocks noChangeShapeType="1"/>
          </p:cNvSpPr>
          <p:nvPr/>
        </p:nvSpPr>
        <p:spPr bwMode="auto">
          <a:xfrm>
            <a:off x="3770313" y="6805613"/>
            <a:ext cx="87312"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7434" name="Group 26"/>
          <p:cNvGrpSpPr>
            <a:grpSpLocks/>
          </p:cNvGrpSpPr>
          <p:nvPr/>
        </p:nvGrpSpPr>
        <p:grpSpPr bwMode="auto">
          <a:xfrm>
            <a:off x="1647825" y="4443413"/>
            <a:ext cx="1144588" cy="904875"/>
            <a:chOff x="600" y="2799"/>
            <a:chExt cx="721" cy="570"/>
          </a:xfrm>
          <a:solidFill>
            <a:schemeClr val="tx2">
              <a:lumMod val="75000"/>
            </a:schemeClr>
          </a:solidFill>
        </p:grpSpPr>
        <p:sp>
          <p:nvSpPr>
            <p:cNvPr id="17426" name="Freeform 18"/>
            <p:cNvSpPr>
              <a:spLocks/>
            </p:cNvSpPr>
            <p:nvPr/>
          </p:nvSpPr>
          <p:spPr bwMode="auto">
            <a:xfrm>
              <a:off x="600" y="2799"/>
              <a:ext cx="721" cy="526"/>
            </a:xfrm>
            <a:custGeom>
              <a:avLst/>
              <a:gdLst>
                <a:gd name="T0" fmla="*/ 235 w 721"/>
                <a:gd name="T1" fmla="*/ 27 h 526"/>
                <a:gd name="T2" fmla="*/ 257 w 721"/>
                <a:gd name="T3" fmla="*/ 61 h 526"/>
                <a:gd name="T4" fmla="*/ 276 w 721"/>
                <a:gd name="T5" fmla="*/ 58 h 526"/>
                <a:gd name="T6" fmla="*/ 301 w 721"/>
                <a:gd name="T7" fmla="*/ 123 h 526"/>
                <a:gd name="T8" fmla="*/ 345 w 721"/>
                <a:gd name="T9" fmla="*/ 226 h 526"/>
                <a:gd name="T10" fmla="*/ 480 w 721"/>
                <a:gd name="T11" fmla="*/ 91 h 526"/>
                <a:gd name="T12" fmla="*/ 549 w 721"/>
                <a:gd name="T13" fmla="*/ 0 h 526"/>
                <a:gd name="T14" fmla="*/ 588 w 721"/>
                <a:gd name="T15" fmla="*/ 177 h 526"/>
                <a:gd name="T16" fmla="*/ 606 w 721"/>
                <a:gd name="T17" fmla="*/ 299 h 526"/>
                <a:gd name="T18" fmla="*/ 650 w 721"/>
                <a:gd name="T19" fmla="*/ 399 h 526"/>
                <a:gd name="T20" fmla="*/ 661 w 721"/>
                <a:gd name="T21" fmla="*/ 424 h 526"/>
                <a:gd name="T22" fmla="*/ 663 w 721"/>
                <a:gd name="T23" fmla="*/ 390 h 526"/>
                <a:gd name="T24" fmla="*/ 680 w 721"/>
                <a:gd name="T25" fmla="*/ 447 h 526"/>
                <a:gd name="T26" fmla="*/ 718 w 721"/>
                <a:gd name="T27" fmla="*/ 521 h 526"/>
                <a:gd name="T28" fmla="*/ 667 w 721"/>
                <a:gd name="T29" fmla="*/ 474 h 526"/>
                <a:gd name="T30" fmla="*/ 633 w 721"/>
                <a:gd name="T31" fmla="*/ 470 h 526"/>
                <a:gd name="T32" fmla="*/ 632 w 721"/>
                <a:gd name="T33" fmla="*/ 367 h 526"/>
                <a:gd name="T34" fmla="*/ 607 w 721"/>
                <a:gd name="T35" fmla="*/ 381 h 526"/>
                <a:gd name="T36" fmla="*/ 598 w 721"/>
                <a:gd name="T37" fmla="*/ 401 h 526"/>
                <a:gd name="T38" fmla="*/ 586 w 721"/>
                <a:gd name="T39" fmla="*/ 413 h 526"/>
                <a:gd name="T40" fmla="*/ 553 w 721"/>
                <a:gd name="T41" fmla="*/ 270 h 526"/>
                <a:gd name="T42" fmla="*/ 541 w 721"/>
                <a:gd name="T43" fmla="*/ 216 h 526"/>
                <a:gd name="T44" fmla="*/ 526 w 721"/>
                <a:gd name="T45" fmla="*/ 160 h 526"/>
                <a:gd name="T46" fmla="*/ 523 w 721"/>
                <a:gd name="T47" fmla="*/ 131 h 526"/>
                <a:gd name="T48" fmla="*/ 537 w 721"/>
                <a:gd name="T49" fmla="*/ 67 h 526"/>
                <a:gd name="T50" fmla="*/ 393 w 721"/>
                <a:gd name="T51" fmla="*/ 304 h 526"/>
                <a:gd name="T52" fmla="*/ 364 w 721"/>
                <a:gd name="T53" fmla="*/ 299 h 526"/>
                <a:gd name="T54" fmla="*/ 360 w 721"/>
                <a:gd name="T55" fmla="*/ 353 h 526"/>
                <a:gd name="T56" fmla="*/ 366 w 721"/>
                <a:gd name="T57" fmla="*/ 426 h 526"/>
                <a:gd name="T58" fmla="*/ 373 w 721"/>
                <a:gd name="T59" fmla="*/ 406 h 526"/>
                <a:gd name="T60" fmla="*/ 350 w 721"/>
                <a:gd name="T61" fmla="*/ 413 h 526"/>
                <a:gd name="T62" fmla="*/ 338 w 721"/>
                <a:gd name="T63" fmla="*/ 305 h 526"/>
                <a:gd name="T64" fmla="*/ 324 w 721"/>
                <a:gd name="T65" fmla="*/ 327 h 526"/>
                <a:gd name="T66" fmla="*/ 324 w 721"/>
                <a:gd name="T67" fmla="*/ 285 h 526"/>
                <a:gd name="T68" fmla="*/ 315 w 721"/>
                <a:gd name="T69" fmla="*/ 264 h 526"/>
                <a:gd name="T70" fmla="*/ 300 w 721"/>
                <a:gd name="T71" fmla="*/ 262 h 526"/>
                <a:gd name="T72" fmla="*/ 276 w 721"/>
                <a:gd name="T73" fmla="*/ 200 h 526"/>
                <a:gd name="T74" fmla="*/ 297 w 721"/>
                <a:gd name="T75" fmla="*/ 307 h 526"/>
                <a:gd name="T76" fmla="*/ 318 w 721"/>
                <a:gd name="T77" fmla="*/ 384 h 526"/>
                <a:gd name="T78" fmla="*/ 266 w 721"/>
                <a:gd name="T79" fmla="*/ 406 h 526"/>
                <a:gd name="T80" fmla="*/ 257 w 721"/>
                <a:gd name="T81" fmla="*/ 395 h 526"/>
                <a:gd name="T82" fmla="*/ 239 w 721"/>
                <a:gd name="T83" fmla="*/ 420 h 526"/>
                <a:gd name="T84" fmla="*/ 246 w 721"/>
                <a:gd name="T85" fmla="*/ 367 h 526"/>
                <a:gd name="T86" fmla="*/ 242 w 721"/>
                <a:gd name="T87" fmla="*/ 194 h 526"/>
                <a:gd name="T88" fmla="*/ 211 w 721"/>
                <a:gd name="T89" fmla="*/ 49 h 526"/>
                <a:gd name="T90" fmla="*/ 161 w 721"/>
                <a:gd name="T91" fmla="*/ 126 h 526"/>
                <a:gd name="T92" fmla="*/ 131 w 721"/>
                <a:gd name="T93" fmla="*/ 231 h 526"/>
                <a:gd name="T94" fmla="*/ 85 w 721"/>
                <a:gd name="T95" fmla="*/ 331 h 526"/>
                <a:gd name="T96" fmla="*/ 0 w 721"/>
                <a:gd name="T97" fmla="*/ 494 h 526"/>
                <a:gd name="T98" fmla="*/ 12 w 721"/>
                <a:gd name="T99" fmla="*/ 443 h 526"/>
                <a:gd name="T100" fmla="*/ 78 w 721"/>
                <a:gd name="T101" fmla="*/ 305 h 526"/>
                <a:gd name="T102" fmla="*/ 125 w 721"/>
                <a:gd name="T103" fmla="*/ 21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1" h="526">
                  <a:moveTo>
                    <a:pt x="216" y="0"/>
                  </a:moveTo>
                  <a:lnTo>
                    <a:pt x="220" y="0"/>
                  </a:lnTo>
                  <a:lnTo>
                    <a:pt x="226" y="6"/>
                  </a:lnTo>
                  <a:lnTo>
                    <a:pt x="230" y="10"/>
                  </a:lnTo>
                  <a:lnTo>
                    <a:pt x="235" y="27"/>
                  </a:lnTo>
                  <a:lnTo>
                    <a:pt x="243" y="47"/>
                  </a:lnTo>
                  <a:lnTo>
                    <a:pt x="244" y="50"/>
                  </a:lnTo>
                  <a:lnTo>
                    <a:pt x="249" y="55"/>
                  </a:lnTo>
                  <a:lnTo>
                    <a:pt x="251" y="60"/>
                  </a:lnTo>
                  <a:lnTo>
                    <a:pt x="257" y="61"/>
                  </a:lnTo>
                  <a:lnTo>
                    <a:pt x="259" y="61"/>
                  </a:lnTo>
                  <a:lnTo>
                    <a:pt x="267" y="58"/>
                  </a:lnTo>
                  <a:lnTo>
                    <a:pt x="270" y="58"/>
                  </a:lnTo>
                  <a:lnTo>
                    <a:pt x="273" y="57"/>
                  </a:lnTo>
                  <a:lnTo>
                    <a:pt x="276" y="58"/>
                  </a:lnTo>
                  <a:lnTo>
                    <a:pt x="277" y="58"/>
                  </a:lnTo>
                  <a:lnTo>
                    <a:pt x="281" y="60"/>
                  </a:lnTo>
                  <a:lnTo>
                    <a:pt x="297" y="114"/>
                  </a:lnTo>
                  <a:lnTo>
                    <a:pt x="300" y="118"/>
                  </a:lnTo>
                  <a:lnTo>
                    <a:pt x="301" y="123"/>
                  </a:lnTo>
                  <a:lnTo>
                    <a:pt x="305" y="128"/>
                  </a:lnTo>
                  <a:lnTo>
                    <a:pt x="308" y="128"/>
                  </a:lnTo>
                  <a:lnTo>
                    <a:pt x="341" y="225"/>
                  </a:lnTo>
                  <a:lnTo>
                    <a:pt x="342" y="226"/>
                  </a:lnTo>
                  <a:lnTo>
                    <a:pt x="345" y="226"/>
                  </a:lnTo>
                  <a:lnTo>
                    <a:pt x="350" y="219"/>
                  </a:lnTo>
                  <a:lnTo>
                    <a:pt x="353" y="217"/>
                  </a:lnTo>
                  <a:lnTo>
                    <a:pt x="393" y="262"/>
                  </a:lnTo>
                  <a:lnTo>
                    <a:pt x="420" y="222"/>
                  </a:lnTo>
                  <a:lnTo>
                    <a:pt x="480" y="91"/>
                  </a:lnTo>
                  <a:lnTo>
                    <a:pt x="492" y="84"/>
                  </a:lnTo>
                  <a:lnTo>
                    <a:pt x="506" y="71"/>
                  </a:lnTo>
                  <a:lnTo>
                    <a:pt x="521" y="50"/>
                  </a:lnTo>
                  <a:lnTo>
                    <a:pt x="529" y="38"/>
                  </a:lnTo>
                  <a:lnTo>
                    <a:pt x="549" y="0"/>
                  </a:lnTo>
                  <a:lnTo>
                    <a:pt x="577" y="100"/>
                  </a:lnTo>
                  <a:lnTo>
                    <a:pt x="580" y="109"/>
                  </a:lnTo>
                  <a:lnTo>
                    <a:pt x="584" y="129"/>
                  </a:lnTo>
                  <a:lnTo>
                    <a:pt x="586" y="166"/>
                  </a:lnTo>
                  <a:lnTo>
                    <a:pt x="588" y="177"/>
                  </a:lnTo>
                  <a:lnTo>
                    <a:pt x="592" y="188"/>
                  </a:lnTo>
                  <a:lnTo>
                    <a:pt x="598" y="285"/>
                  </a:lnTo>
                  <a:lnTo>
                    <a:pt x="599" y="288"/>
                  </a:lnTo>
                  <a:lnTo>
                    <a:pt x="602" y="293"/>
                  </a:lnTo>
                  <a:lnTo>
                    <a:pt x="606" y="299"/>
                  </a:lnTo>
                  <a:lnTo>
                    <a:pt x="617" y="310"/>
                  </a:lnTo>
                  <a:lnTo>
                    <a:pt x="625" y="319"/>
                  </a:lnTo>
                  <a:lnTo>
                    <a:pt x="652" y="378"/>
                  </a:lnTo>
                  <a:lnTo>
                    <a:pt x="650" y="393"/>
                  </a:lnTo>
                  <a:lnTo>
                    <a:pt x="650" y="399"/>
                  </a:lnTo>
                  <a:lnTo>
                    <a:pt x="650" y="404"/>
                  </a:lnTo>
                  <a:lnTo>
                    <a:pt x="652" y="409"/>
                  </a:lnTo>
                  <a:lnTo>
                    <a:pt x="655" y="415"/>
                  </a:lnTo>
                  <a:lnTo>
                    <a:pt x="657" y="421"/>
                  </a:lnTo>
                  <a:lnTo>
                    <a:pt x="661" y="424"/>
                  </a:lnTo>
                  <a:lnTo>
                    <a:pt x="664" y="421"/>
                  </a:lnTo>
                  <a:lnTo>
                    <a:pt x="667" y="418"/>
                  </a:lnTo>
                  <a:lnTo>
                    <a:pt x="667" y="412"/>
                  </a:lnTo>
                  <a:lnTo>
                    <a:pt x="665" y="404"/>
                  </a:lnTo>
                  <a:lnTo>
                    <a:pt x="663" y="390"/>
                  </a:lnTo>
                  <a:lnTo>
                    <a:pt x="663" y="384"/>
                  </a:lnTo>
                  <a:lnTo>
                    <a:pt x="663" y="389"/>
                  </a:lnTo>
                  <a:lnTo>
                    <a:pt x="665" y="406"/>
                  </a:lnTo>
                  <a:lnTo>
                    <a:pt x="671" y="421"/>
                  </a:lnTo>
                  <a:lnTo>
                    <a:pt x="680" y="447"/>
                  </a:lnTo>
                  <a:lnTo>
                    <a:pt x="703" y="487"/>
                  </a:lnTo>
                  <a:lnTo>
                    <a:pt x="710" y="506"/>
                  </a:lnTo>
                  <a:lnTo>
                    <a:pt x="715" y="514"/>
                  </a:lnTo>
                  <a:lnTo>
                    <a:pt x="717" y="517"/>
                  </a:lnTo>
                  <a:lnTo>
                    <a:pt x="718" y="521"/>
                  </a:lnTo>
                  <a:lnTo>
                    <a:pt x="720" y="525"/>
                  </a:lnTo>
                  <a:lnTo>
                    <a:pt x="678" y="470"/>
                  </a:lnTo>
                  <a:lnTo>
                    <a:pt x="676" y="472"/>
                  </a:lnTo>
                  <a:lnTo>
                    <a:pt x="671" y="475"/>
                  </a:lnTo>
                  <a:lnTo>
                    <a:pt x="667" y="474"/>
                  </a:lnTo>
                  <a:lnTo>
                    <a:pt x="661" y="466"/>
                  </a:lnTo>
                  <a:lnTo>
                    <a:pt x="641" y="478"/>
                  </a:lnTo>
                  <a:lnTo>
                    <a:pt x="640" y="478"/>
                  </a:lnTo>
                  <a:lnTo>
                    <a:pt x="636" y="472"/>
                  </a:lnTo>
                  <a:lnTo>
                    <a:pt x="633" y="470"/>
                  </a:lnTo>
                  <a:lnTo>
                    <a:pt x="640" y="427"/>
                  </a:lnTo>
                  <a:lnTo>
                    <a:pt x="640" y="410"/>
                  </a:lnTo>
                  <a:lnTo>
                    <a:pt x="638" y="396"/>
                  </a:lnTo>
                  <a:lnTo>
                    <a:pt x="637" y="381"/>
                  </a:lnTo>
                  <a:lnTo>
                    <a:pt x="632" y="367"/>
                  </a:lnTo>
                  <a:lnTo>
                    <a:pt x="629" y="365"/>
                  </a:lnTo>
                  <a:lnTo>
                    <a:pt x="625" y="365"/>
                  </a:lnTo>
                  <a:lnTo>
                    <a:pt x="613" y="378"/>
                  </a:lnTo>
                  <a:lnTo>
                    <a:pt x="609" y="378"/>
                  </a:lnTo>
                  <a:lnTo>
                    <a:pt x="607" y="381"/>
                  </a:lnTo>
                  <a:lnTo>
                    <a:pt x="604" y="399"/>
                  </a:lnTo>
                  <a:lnTo>
                    <a:pt x="603" y="401"/>
                  </a:lnTo>
                  <a:lnTo>
                    <a:pt x="602" y="403"/>
                  </a:lnTo>
                  <a:lnTo>
                    <a:pt x="599" y="403"/>
                  </a:lnTo>
                  <a:lnTo>
                    <a:pt x="598" y="401"/>
                  </a:lnTo>
                  <a:lnTo>
                    <a:pt x="595" y="401"/>
                  </a:lnTo>
                  <a:lnTo>
                    <a:pt x="594" y="403"/>
                  </a:lnTo>
                  <a:lnTo>
                    <a:pt x="592" y="406"/>
                  </a:lnTo>
                  <a:lnTo>
                    <a:pt x="591" y="410"/>
                  </a:lnTo>
                  <a:lnTo>
                    <a:pt x="586" y="413"/>
                  </a:lnTo>
                  <a:lnTo>
                    <a:pt x="581" y="416"/>
                  </a:lnTo>
                  <a:lnTo>
                    <a:pt x="577" y="420"/>
                  </a:lnTo>
                  <a:lnTo>
                    <a:pt x="558" y="449"/>
                  </a:lnTo>
                  <a:lnTo>
                    <a:pt x="548" y="409"/>
                  </a:lnTo>
                  <a:lnTo>
                    <a:pt x="553" y="270"/>
                  </a:lnTo>
                  <a:lnTo>
                    <a:pt x="550" y="260"/>
                  </a:lnTo>
                  <a:lnTo>
                    <a:pt x="548" y="256"/>
                  </a:lnTo>
                  <a:lnTo>
                    <a:pt x="545" y="253"/>
                  </a:lnTo>
                  <a:lnTo>
                    <a:pt x="542" y="237"/>
                  </a:lnTo>
                  <a:lnTo>
                    <a:pt x="541" y="216"/>
                  </a:lnTo>
                  <a:lnTo>
                    <a:pt x="542" y="205"/>
                  </a:lnTo>
                  <a:lnTo>
                    <a:pt x="533" y="128"/>
                  </a:lnTo>
                  <a:lnTo>
                    <a:pt x="530" y="132"/>
                  </a:lnTo>
                  <a:lnTo>
                    <a:pt x="527" y="137"/>
                  </a:lnTo>
                  <a:lnTo>
                    <a:pt x="526" y="160"/>
                  </a:lnTo>
                  <a:lnTo>
                    <a:pt x="525" y="169"/>
                  </a:lnTo>
                  <a:lnTo>
                    <a:pt x="521" y="172"/>
                  </a:lnTo>
                  <a:lnTo>
                    <a:pt x="516" y="183"/>
                  </a:lnTo>
                  <a:lnTo>
                    <a:pt x="515" y="188"/>
                  </a:lnTo>
                  <a:lnTo>
                    <a:pt x="523" y="131"/>
                  </a:lnTo>
                  <a:lnTo>
                    <a:pt x="535" y="106"/>
                  </a:lnTo>
                  <a:lnTo>
                    <a:pt x="535" y="100"/>
                  </a:lnTo>
                  <a:lnTo>
                    <a:pt x="537" y="84"/>
                  </a:lnTo>
                  <a:lnTo>
                    <a:pt x="538" y="78"/>
                  </a:lnTo>
                  <a:lnTo>
                    <a:pt x="537" y="67"/>
                  </a:lnTo>
                  <a:lnTo>
                    <a:pt x="489" y="109"/>
                  </a:lnTo>
                  <a:lnTo>
                    <a:pt x="439" y="220"/>
                  </a:lnTo>
                  <a:lnTo>
                    <a:pt x="393" y="293"/>
                  </a:lnTo>
                  <a:lnTo>
                    <a:pt x="393" y="299"/>
                  </a:lnTo>
                  <a:lnTo>
                    <a:pt x="393" y="304"/>
                  </a:lnTo>
                  <a:lnTo>
                    <a:pt x="399" y="311"/>
                  </a:lnTo>
                  <a:lnTo>
                    <a:pt x="400" y="315"/>
                  </a:lnTo>
                  <a:lnTo>
                    <a:pt x="410" y="315"/>
                  </a:lnTo>
                  <a:lnTo>
                    <a:pt x="365" y="299"/>
                  </a:lnTo>
                  <a:lnTo>
                    <a:pt x="364" y="299"/>
                  </a:lnTo>
                  <a:lnTo>
                    <a:pt x="358" y="310"/>
                  </a:lnTo>
                  <a:lnTo>
                    <a:pt x="358" y="319"/>
                  </a:lnTo>
                  <a:lnTo>
                    <a:pt x="357" y="328"/>
                  </a:lnTo>
                  <a:lnTo>
                    <a:pt x="358" y="336"/>
                  </a:lnTo>
                  <a:lnTo>
                    <a:pt x="360" y="353"/>
                  </a:lnTo>
                  <a:lnTo>
                    <a:pt x="365" y="370"/>
                  </a:lnTo>
                  <a:lnTo>
                    <a:pt x="365" y="415"/>
                  </a:lnTo>
                  <a:lnTo>
                    <a:pt x="365" y="421"/>
                  </a:lnTo>
                  <a:lnTo>
                    <a:pt x="365" y="426"/>
                  </a:lnTo>
                  <a:lnTo>
                    <a:pt x="366" y="426"/>
                  </a:lnTo>
                  <a:lnTo>
                    <a:pt x="368" y="426"/>
                  </a:lnTo>
                  <a:lnTo>
                    <a:pt x="370" y="424"/>
                  </a:lnTo>
                  <a:lnTo>
                    <a:pt x="373" y="421"/>
                  </a:lnTo>
                  <a:lnTo>
                    <a:pt x="373" y="420"/>
                  </a:lnTo>
                  <a:lnTo>
                    <a:pt x="373" y="406"/>
                  </a:lnTo>
                  <a:lnTo>
                    <a:pt x="374" y="399"/>
                  </a:lnTo>
                  <a:lnTo>
                    <a:pt x="373" y="432"/>
                  </a:lnTo>
                  <a:lnTo>
                    <a:pt x="357" y="413"/>
                  </a:lnTo>
                  <a:lnTo>
                    <a:pt x="355" y="413"/>
                  </a:lnTo>
                  <a:lnTo>
                    <a:pt x="350" y="413"/>
                  </a:lnTo>
                  <a:lnTo>
                    <a:pt x="346" y="412"/>
                  </a:lnTo>
                  <a:lnTo>
                    <a:pt x="345" y="409"/>
                  </a:lnTo>
                  <a:lnTo>
                    <a:pt x="343" y="310"/>
                  </a:lnTo>
                  <a:lnTo>
                    <a:pt x="341" y="307"/>
                  </a:lnTo>
                  <a:lnTo>
                    <a:pt x="338" y="305"/>
                  </a:lnTo>
                  <a:lnTo>
                    <a:pt x="336" y="305"/>
                  </a:lnTo>
                  <a:lnTo>
                    <a:pt x="334" y="311"/>
                  </a:lnTo>
                  <a:lnTo>
                    <a:pt x="330" y="319"/>
                  </a:lnTo>
                  <a:lnTo>
                    <a:pt x="327" y="324"/>
                  </a:lnTo>
                  <a:lnTo>
                    <a:pt x="324" y="327"/>
                  </a:lnTo>
                  <a:lnTo>
                    <a:pt x="320" y="325"/>
                  </a:lnTo>
                  <a:lnTo>
                    <a:pt x="319" y="322"/>
                  </a:lnTo>
                  <a:lnTo>
                    <a:pt x="319" y="318"/>
                  </a:lnTo>
                  <a:lnTo>
                    <a:pt x="324" y="293"/>
                  </a:lnTo>
                  <a:lnTo>
                    <a:pt x="324" y="285"/>
                  </a:lnTo>
                  <a:lnTo>
                    <a:pt x="322" y="273"/>
                  </a:lnTo>
                  <a:lnTo>
                    <a:pt x="322" y="270"/>
                  </a:lnTo>
                  <a:lnTo>
                    <a:pt x="318" y="264"/>
                  </a:lnTo>
                  <a:lnTo>
                    <a:pt x="316" y="264"/>
                  </a:lnTo>
                  <a:lnTo>
                    <a:pt x="315" y="264"/>
                  </a:lnTo>
                  <a:lnTo>
                    <a:pt x="305" y="270"/>
                  </a:lnTo>
                  <a:lnTo>
                    <a:pt x="303" y="270"/>
                  </a:lnTo>
                  <a:lnTo>
                    <a:pt x="301" y="265"/>
                  </a:lnTo>
                  <a:lnTo>
                    <a:pt x="301" y="264"/>
                  </a:lnTo>
                  <a:lnTo>
                    <a:pt x="300" y="262"/>
                  </a:lnTo>
                  <a:lnTo>
                    <a:pt x="296" y="228"/>
                  </a:lnTo>
                  <a:lnTo>
                    <a:pt x="281" y="199"/>
                  </a:lnTo>
                  <a:lnTo>
                    <a:pt x="278" y="200"/>
                  </a:lnTo>
                  <a:lnTo>
                    <a:pt x="277" y="200"/>
                  </a:lnTo>
                  <a:lnTo>
                    <a:pt x="276" y="200"/>
                  </a:lnTo>
                  <a:lnTo>
                    <a:pt x="274" y="202"/>
                  </a:lnTo>
                  <a:lnTo>
                    <a:pt x="274" y="205"/>
                  </a:lnTo>
                  <a:lnTo>
                    <a:pt x="293" y="302"/>
                  </a:lnTo>
                  <a:lnTo>
                    <a:pt x="293" y="304"/>
                  </a:lnTo>
                  <a:lnTo>
                    <a:pt x="297" y="307"/>
                  </a:lnTo>
                  <a:lnTo>
                    <a:pt x="299" y="308"/>
                  </a:lnTo>
                  <a:lnTo>
                    <a:pt x="303" y="311"/>
                  </a:lnTo>
                  <a:lnTo>
                    <a:pt x="301" y="342"/>
                  </a:lnTo>
                  <a:lnTo>
                    <a:pt x="318" y="375"/>
                  </a:lnTo>
                  <a:lnTo>
                    <a:pt x="318" y="384"/>
                  </a:lnTo>
                  <a:lnTo>
                    <a:pt x="318" y="393"/>
                  </a:lnTo>
                  <a:lnTo>
                    <a:pt x="318" y="404"/>
                  </a:lnTo>
                  <a:lnTo>
                    <a:pt x="312" y="424"/>
                  </a:lnTo>
                  <a:lnTo>
                    <a:pt x="269" y="409"/>
                  </a:lnTo>
                  <a:lnTo>
                    <a:pt x="266" y="406"/>
                  </a:lnTo>
                  <a:lnTo>
                    <a:pt x="263" y="399"/>
                  </a:lnTo>
                  <a:lnTo>
                    <a:pt x="262" y="398"/>
                  </a:lnTo>
                  <a:lnTo>
                    <a:pt x="261" y="393"/>
                  </a:lnTo>
                  <a:lnTo>
                    <a:pt x="258" y="393"/>
                  </a:lnTo>
                  <a:lnTo>
                    <a:pt x="257" y="395"/>
                  </a:lnTo>
                  <a:lnTo>
                    <a:pt x="254" y="399"/>
                  </a:lnTo>
                  <a:lnTo>
                    <a:pt x="253" y="404"/>
                  </a:lnTo>
                  <a:lnTo>
                    <a:pt x="253" y="410"/>
                  </a:lnTo>
                  <a:lnTo>
                    <a:pt x="253" y="415"/>
                  </a:lnTo>
                  <a:lnTo>
                    <a:pt x="239" y="420"/>
                  </a:lnTo>
                  <a:lnTo>
                    <a:pt x="238" y="412"/>
                  </a:lnTo>
                  <a:lnTo>
                    <a:pt x="238" y="404"/>
                  </a:lnTo>
                  <a:lnTo>
                    <a:pt x="238" y="398"/>
                  </a:lnTo>
                  <a:lnTo>
                    <a:pt x="240" y="384"/>
                  </a:lnTo>
                  <a:lnTo>
                    <a:pt x="246" y="367"/>
                  </a:lnTo>
                  <a:lnTo>
                    <a:pt x="244" y="359"/>
                  </a:lnTo>
                  <a:lnTo>
                    <a:pt x="242" y="350"/>
                  </a:lnTo>
                  <a:lnTo>
                    <a:pt x="240" y="342"/>
                  </a:lnTo>
                  <a:lnTo>
                    <a:pt x="244" y="196"/>
                  </a:lnTo>
                  <a:lnTo>
                    <a:pt x="242" y="194"/>
                  </a:lnTo>
                  <a:lnTo>
                    <a:pt x="240" y="194"/>
                  </a:lnTo>
                  <a:lnTo>
                    <a:pt x="238" y="197"/>
                  </a:lnTo>
                  <a:lnTo>
                    <a:pt x="235" y="199"/>
                  </a:lnTo>
                  <a:lnTo>
                    <a:pt x="219" y="128"/>
                  </a:lnTo>
                  <a:lnTo>
                    <a:pt x="211" y="49"/>
                  </a:lnTo>
                  <a:lnTo>
                    <a:pt x="209" y="47"/>
                  </a:lnTo>
                  <a:lnTo>
                    <a:pt x="209" y="44"/>
                  </a:lnTo>
                  <a:lnTo>
                    <a:pt x="208" y="44"/>
                  </a:lnTo>
                  <a:lnTo>
                    <a:pt x="205" y="44"/>
                  </a:lnTo>
                  <a:lnTo>
                    <a:pt x="161" y="126"/>
                  </a:lnTo>
                  <a:lnTo>
                    <a:pt x="150" y="154"/>
                  </a:lnTo>
                  <a:lnTo>
                    <a:pt x="144" y="177"/>
                  </a:lnTo>
                  <a:lnTo>
                    <a:pt x="140" y="197"/>
                  </a:lnTo>
                  <a:lnTo>
                    <a:pt x="139" y="213"/>
                  </a:lnTo>
                  <a:lnTo>
                    <a:pt x="131" y="231"/>
                  </a:lnTo>
                  <a:lnTo>
                    <a:pt x="112" y="262"/>
                  </a:lnTo>
                  <a:lnTo>
                    <a:pt x="100" y="284"/>
                  </a:lnTo>
                  <a:lnTo>
                    <a:pt x="92" y="304"/>
                  </a:lnTo>
                  <a:lnTo>
                    <a:pt x="89" y="311"/>
                  </a:lnTo>
                  <a:lnTo>
                    <a:pt x="85" y="331"/>
                  </a:lnTo>
                  <a:lnTo>
                    <a:pt x="82" y="335"/>
                  </a:lnTo>
                  <a:lnTo>
                    <a:pt x="79" y="344"/>
                  </a:lnTo>
                  <a:lnTo>
                    <a:pt x="78" y="350"/>
                  </a:lnTo>
                  <a:lnTo>
                    <a:pt x="0" y="497"/>
                  </a:lnTo>
                  <a:lnTo>
                    <a:pt x="0" y="494"/>
                  </a:lnTo>
                  <a:lnTo>
                    <a:pt x="0" y="487"/>
                  </a:lnTo>
                  <a:lnTo>
                    <a:pt x="4" y="466"/>
                  </a:lnTo>
                  <a:lnTo>
                    <a:pt x="5" y="461"/>
                  </a:lnTo>
                  <a:lnTo>
                    <a:pt x="9" y="457"/>
                  </a:lnTo>
                  <a:lnTo>
                    <a:pt x="12" y="443"/>
                  </a:lnTo>
                  <a:lnTo>
                    <a:pt x="18" y="424"/>
                  </a:lnTo>
                  <a:lnTo>
                    <a:pt x="25" y="407"/>
                  </a:lnTo>
                  <a:lnTo>
                    <a:pt x="69" y="330"/>
                  </a:lnTo>
                  <a:lnTo>
                    <a:pt x="74" y="319"/>
                  </a:lnTo>
                  <a:lnTo>
                    <a:pt x="78" y="305"/>
                  </a:lnTo>
                  <a:lnTo>
                    <a:pt x="86" y="277"/>
                  </a:lnTo>
                  <a:lnTo>
                    <a:pt x="89" y="271"/>
                  </a:lnTo>
                  <a:lnTo>
                    <a:pt x="92" y="267"/>
                  </a:lnTo>
                  <a:lnTo>
                    <a:pt x="97" y="264"/>
                  </a:lnTo>
                  <a:lnTo>
                    <a:pt x="125" y="210"/>
                  </a:lnTo>
                  <a:lnTo>
                    <a:pt x="151" y="114"/>
                  </a:lnTo>
                  <a:lnTo>
                    <a:pt x="216" y="0"/>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27" name="Freeform 19"/>
            <p:cNvSpPr>
              <a:spLocks/>
            </p:cNvSpPr>
            <p:nvPr/>
          </p:nvSpPr>
          <p:spPr bwMode="auto">
            <a:xfrm>
              <a:off x="1051" y="2964"/>
              <a:ext cx="55" cy="274"/>
            </a:xfrm>
            <a:custGeom>
              <a:avLst/>
              <a:gdLst>
                <a:gd name="T0" fmla="*/ 44 w 55"/>
                <a:gd name="T1" fmla="*/ 6 h 274"/>
                <a:gd name="T2" fmla="*/ 36 w 55"/>
                <a:gd name="T3" fmla="*/ 78 h 274"/>
                <a:gd name="T4" fmla="*/ 39 w 55"/>
                <a:gd name="T5" fmla="*/ 83 h 274"/>
                <a:gd name="T6" fmla="*/ 39 w 55"/>
                <a:gd name="T7" fmla="*/ 89 h 274"/>
                <a:gd name="T8" fmla="*/ 39 w 55"/>
                <a:gd name="T9" fmla="*/ 98 h 274"/>
                <a:gd name="T10" fmla="*/ 36 w 55"/>
                <a:gd name="T11" fmla="*/ 111 h 274"/>
                <a:gd name="T12" fmla="*/ 41 w 55"/>
                <a:gd name="T13" fmla="*/ 155 h 274"/>
                <a:gd name="T14" fmla="*/ 45 w 55"/>
                <a:gd name="T15" fmla="*/ 158 h 274"/>
                <a:gd name="T16" fmla="*/ 48 w 55"/>
                <a:gd name="T17" fmla="*/ 161 h 274"/>
                <a:gd name="T18" fmla="*/ 49 w 55"/>
                <a:gd name="T19" fmla="*/ 161 h 274"/>
                <a:gd name="T20" fmla="*/ 49 w 55"/>
                <a:gd name="T21" fmla="*/ 174 h 274"/>
                <a:gd name="T22" fmla="*/ 54 w 55"/>
                <a:gd name="T23" fmla="*/ 198 h 274"/>
                <a:gd name="T24" fmla="*/ 54 w 55"/>
                <a:gd name="T25" fmla="*/ 211 h 274"/>
                <a:gd name="T26" fmla="*/ 51 w 55"/>
                <a:gd name="T27" fmla="*/ 223 h 274"/>
                <a:gd name="T28" fmla="*/ 47 w 55"/>
                <a:gd name="T29" fmla="*/ 229 h 274"/>
                <a:gd name="T30" fmla="*/ 45 w 55"/>
                <a:gd name="T31" fmla="*/ 229 h 274"/>
                <a:gd name="T32" fmla="*/ 41 w 55"/>
                <a:gd name="T33" fmla="*/ 232 h 274"/>
                <a:gd name="T34" fmla="*/ 40 w 55"/>
                <a:gd name="T35" fmla="*/ 235 h 274"/>
                <a:gd name="T36" fmla="*/ 39 w 55"/>
                <a:gd name="T37" fmla="*/ 239 h 274"/>
                <a:gd name="T38" fmla="*/ 36 w 55"/>
                <a:gd name="T39" fmla="*/ 257 h 274"/>
                <a:gd name="T40" fmla="*/ 22 w 55"/>
                <a:gd name="T41" fmla="*/ 273 h 274"/>
                <a:gd name="T42" fmla="*/ 20 w 55"/>
                <a:gd name="T43" fmla="*/ 271 h 274"/>
                <a:gd name="T44" fmla="*/ 18 w 55"/>
                <a:gd name="T45" fmla="*/ 271 h 274"/>
                <a:gd name="T46" fmla="*/ 16 w 55"/>
                <a:gd name="T47" fmla="*/ 268 h 274"/>
                <a:gd name="T48" fmla="*/ 9 w 55"/>
                <a:gd name="T49" fmla="*/ 260 h 274"/>
                <a:gd name="T50" fmla="*/ 8 w 55"/>
                <a:gd name="T51" fmla="*/ 260 h 274"/>
                <a:gd name="T52" fmla="*/ 5 w 55"/>
                <a:gd name="T53" fmla="*/ 257 h 274"/>
                <a:gd name="T54" fmla="*/ 0 w 55"/>
                <a:gd name="T55" fmla="*/ 256 h 274"/>
                <a:gd name="T56" fmla="*/ 41 w 55"/>
                <a:gd name="T57" fmla="*/ 0 h 274"/>
                <a:gd name="T58" fmla="*/ 43 w 55"/>
                <a:gd name="T59" fmla="*/ 1 h 274"/>
                <a:gd name="T60" fmla="*/ 44 w 55"/>
                <a:gd name="T61" fmla="*/ 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74">
                  <a:moveTo>
                    <a:pt x="44" y="6"/>
                  </a:moveTo>
                  <a:lnTo>
                    <a:pt x="36" y="78"/>
                  </a:lnTo>
                  <a:lnTo>
                    <a:pt x="39" y="83"/>
                  </a:lnTo>
                  <a:lnTo>
                    <a:pt x="39" y="89"/>
                  </a:lnTo>
                  <a:lnTo>
                    <a:pt x="39" y="98"/>
                  </a:lnTo>
                  <a:lnTo>
                    <a:pt x="36" y="111"/>
                  </a:lnTo>
                  <a:lnTo>
                    <a:pt x="41" y="155"/>
                  </a:lnTo>
                  <a:lnTo>
                    <a:pt x="45" y="158"/>
                  </a:lnTo>
                  <a:lnTo>
                    <a:pt x="48" y="161"/>
                  </a:lnTo>
                  <a:lnTo>
                    <a:pt x="49" y="161"/>
                  </a:lnTo>
                  <a:lnTo>
                    <a:pt x="49" y="174"/>
                  </a:lnTo>
                  <a:lnTo>
                    <a:pt x="54" y="198"/>
                  </a:lnTo>
                  <a:lnTo>
                    <a:pt x="54" y="211"/>
                  </a:lnTo>
                  <a:lnTo>
                    <a:pt x="51" y="223"/>
                  </a:lnTo>
                  <a:lnTo>
                    <a:pt x="47" y="229"/>
                  </a:lnTo>
                  <a:lnTo>
                    <a:pt x="45" y="229"/>
                  </a:lnTo>
                  <a:lnTo>
                    <a:pt x="41" y="232"/>
                  </a:lnTo>
                  <a:lnTo>
                    <a:pt x="40" y="235"/>
                  </a:lnTo>
                  <a:lnTo>
                    <a:pt x="39" y="239"/>
                  </a:lnTo>
                  <a:lnTo>
                    <a:pt x="36" y="257"/>
                  </a:lnTo>
                  <a:lnTo>
                    <a:pt x="22" y="273"/>
                  </a:lnTo>
                  <a:lnTo>
                    <a:pt x="20" y="271"/>
                  </a:lnTo>
                  <a:lnTo>
                    <a:pt x="18" y="271"/>
                  </a:lnTo>
                  <a:lnTo>
                    <a:pt x="16" y="268"/>
                  </a:lnTo>
                  <a:lnTo>
                    <a:pt x="9" y="260"/>
                  </a:lnTo>
                  <a:lnTo>
                    <a:pt x="8" y="260"/>
                  </a:lnTo>
                  <a:lnTo>
                    <a:pt x="5" y="257"/>
                  </a:lnTo>
                  <a:lnTo>
                    <a:pt x="0" y="256"/>
                  </a:lnTo>
                  <a:lnTo>
                    <a:pt x="41" y="0"/>
                  </a:lnTo>
                  <a:lnTo>
                    <a:pt x="43" y="1"/>
                  </a:lnTo>
                  <a:lnTo>
                    <a:pt x="44" y="6"/>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28" name="Freeform 20"/>
            <p:cNvSpPr>
              <a:spLocks/>
            </p:cNvSpPr>
            <p:nvPr/>
          </p:nvSpPr>
          <p:spPr bwMode="auto">
            <a:xfrm>
              <a:off x="753" y="3020"/>
              <a:ext cx="38" cy="184"/>
            </a:xfrm>
            <a:custGeom>
              <a:avLst/>
              <a:gdLst>
                <a:gd name="T0" fmla="*/ 30 w 38"/>
                <a:gd name="T1" fmla="*/ 7 h 184"/>
                <a:gd name="T2" fmla="*/ 30 w 38"/>
                <a:gd name="T3" fmla="*/ 12 h 184"/>
                <a:gd name="T4" fmla="*/ 31 w 38"/>
                <a:gd name="T5" fmla="*/ 16 h 184"/>
                <a:gd name="T6" fmla="*/ 37 w 38"/>
                <a:gd name="T7" fmla="*/ 32 h 184"/>
                <a:gd name="T8" fmla="*/ 29 w 38"/>
                <a:gd name="T9" fmla="*/ 106 h 184"/>
                <a:gd name="T10" fmla="*/ 27 w 38"/>
                <a:gd name="T11" fmla="*/ 107 h 184"/>
                <a:gd name="T12" fmla="*/ 27 w 38"/>
                <a:gd name="T13" fmla="*/ 109 h 184"/>
                <a:gd name="T14" fmla="*/ 22 w 38"/>
                <a:gd name="T15" fmla="*/ 118 h 184"/>
                <a:gd name="T16" fmla="*/ 25 w 38"/>
                <a:gd name="T17" fmla="*/ 150 h 184"/>
                <a:gd name="T18" fmla="*/ 29 w 38"/>
                <a:gd name="T19" fmla="*/ 153 h 184"/>
                <a:gd name="T20" fmla="*/ 35 w 38"/>
                <a:gd name="T21" fmla="*/ 163 h 184"/>
                <a:gd name="T22" fmla="*/ 35 w 38"/>
                <a:gd name="T23" fmla="*/ 164 h 184"/>
                <a:gd name="T24" fmla="*/ 37 w 38"/>
                <a:gd name="T25" fmla="*/ 167 h 184"/>
                <a:gd name="T26" fmla="*/ 35 w 38"/>
                <a:gd name="T27" fmla="*/ 167 h 184"/>
                <a:gd name="T28" fmla="*/ 33 w 38"/>
                <a:gd name="T29" fmla="*/ 175 h 184"/>
                <a:gd name="T30" fmla="*/ 31 w 38"/>
                <a:gd name="T31" fmla="*/ 176 h 184"/>
                <a:gd name="T32" fmla="*/ 31 w 38"/>
                <a:gd name="T33" fmla="*/ 183 h 184"/>
                <a:gd name="T34" fmla="*/ 17 w 38"/>
                <a:gd name="T35" fmla="*/ 175 h 184"/>
                <a:gd name="T36" fmla="*/ 17 w 38"/>
                <a:gd name="T37" fmla="*/ 172 h 184"/>
                <a:gd name="T38" fmla="*/ 17 w 38"/>
                <a:gd name="T39" fmla="*/ 166 h 184"/>
                <a:gd name="T40" fmla="*/ 17 w 38"/>
                <a:gd name="T41" fmla="*/ 161 h 184"/>
                <a:gd name="T42" fmla="*/ 15 w 38"/>
                <a:gd name="T43" fmla="*/ 155 h 184"/>
                <a:gd name="T44" fmla="*/ 1 w 38"/>
                <a:gd name="T45" fmla="*/ 149 h 184"/>
                <a:gd name="T46" fmla="*/ 0 w 38"/>
                <a:gd name="T47" fmla="*/ 83 h 184"/>
                <a:gd name="T48" fmla="*/ 2 w 38"/>
                <a:gd name="T49" fmla="*/ 79 h 184"/>
                <a:gd name="T50" fmla="*/ 5 w 38"/>
                <a:gd name="T51" fmla="*/ 75 h 184"/>
                <a:gd name="T52" fmla="*/ 9 w 38"/>
                <a:gd name="T53" fmla="*/ 61 h 184"/>
                <a:gd name="T54" fmla="*/ 13 w 38"/>
                <a:gd name="T55" fmla="*/ 39 h 184"/>
                <a:gd name="T56" fmla="*/ 15 w 38"/>
                <a:gd name="T57" fmla="*/ 32 h 184"/>
                <a:gd name="T58" fmla="*/ 18 w 38"/>
                <a:gd name="T59" fmla="*/ 23 h 184"/>
                <a:gd name="T60" fmla="*/ 30 w 38"/>
                <a:gd name="T61" fmla="*/ 0 h 184"/>
                <a:gd name="T62" fmla="*/ 30 w 38"/>
                <a:gd name="T63"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84">
                  <a:moveTo>
                    <a:pt x="30" y="7"/>
                  </a:moveTo>
                  <a:lnTo>
                    <a:pt x="30" y="12"/>
                  </a:lnTo>
                  <a:lnTo>
                    <a:pt x="31" y="16"/>
                  </a:lnTo>
                  <a:lnTo>
                    <a:pt x="37" y="32"/>
                  </a:lnTo>
                  <a:lnTo>
                    <a:pt x="29" y="106"/>
                  </a:lnTo>
                  <a:lnTo>
                    <a:pt x="27" y="107"/>
                  </a:lnTo>
                  <a:lnTo>
                    <a:pt x="27" y="109"/>
                  </a:lnTo>
                  <a:lnTo>
                    <a:pt x="22" y="118"/>
                  </a:lnTo>
                  <a:lnTo>
                    <a:pt x="25" y="150"/>
                  </a:lnTo>
                  <a:lnTo>
                    <a:pt x="29" y="153"/>
                  </a:lnTo>
                  <a:lnTo>
                    <a:pt x="35" y="163"/>
                  </a:lnTo>
                  <a:lnTo>
                    <a:pt x="35" y="164"/>
                  </a:lnTo>
                  <a:lnTo>
                    <a:pt x="37" y="167"/>
                  </a:lnTo>
                  <a:lnTo>
                    <a:pt x="35" y="167"/>
                  </a:lnTo>
                  <a:lnTo>
                    <a:pt x="33" y="175"/>
                  </a:lnTo>
                  <a:lnTo>
                    <a:pt x="31" y="176"/>
                  </a:lnTo>
                  <a:lnTo>
                    <a:pt x="31" y="183"/>
                  </a:lnTo>
                  <a:lnTo>
                    <a:pt x="17" y="175"/>
                  </a:lnTo>
                  <a:lnTo>
                    <a:pt x="17" y="172"/>
                  </a:lnTo>
                  <a:lnTo>
                    <a:pt x="17" y="166"/>
                  </a:lnTo>
                  <a:lnTo>
                    <a:pt x="17" y="161"/>
                  </a:lnTo>
                  <a:lnTo>
                    <a:pt x="15" y="155"/>
                  </a:lnTo>
                  <a:lnTo>
                    <a:pt x="1" y="149"/>
                  </a:lnTo>
                  <a:lnTo>
                    <a:pt x="0" y="83"/>
                  </a:lnTo>
                  <a:lnTo>
                    <a:pt x="2" y="79"/>
                  </a:lnTo>
                  <a:lnTo>
                    <a:pt x="5" y="75"/>
                  </a:lnTo>
                  <a:lnTo>
                    <a:pt x="9" y="61"/>
                  </a:lnTo>
                  <a:lnTo>
                    <a:pt x="13" y="39"/>
                  </a:lnTo>
                  <a:lnTo>
                    <a:pt x="15" y="32"/>
                  </a:lnTo>
                  <a:lnTo>
                    <a:pt x="18" y="23"/>
                  </a:lnTo>
                  <a:lnTo>
                    <a:pt x="30" y="0"/>
                  </a:lnTo>
                  <a:lnTo>
                    <a:pt x="30" y="7"/>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29" name="Freeform 21"/>
            <p:cNvSpPr>
              <a:spLocks/>
            </p:cNvSpPr>
            <p:nvPr/>
          </p:nvSpPr>
          <p:spPr bwMode="auto">
            <a:xfrm>
              <a:off x="665" y="3186"/>
              <a:ext cx="59" cy="100"/>
            </a:xfrm>
            <a:custGeom>
              <a:avLst/>
              <a:gdLst>
                <a:gd name="T0" fmla="*/ 45 w 59"/>
                <a:gd name="T1" fmla="*/ 0 h 100"/>
                <a:gd name="T2" fmla="*/ 53 w 59"/>
                <a:gd name="T3" fmla="*/ 0 h 100"/>
                <a:gd name="T4" fmla="*/ 58 w 59"/>
                <a:gd name="T5" fmla="*/ 35 h 100"/>
                <a:gd name="T6" fmla="*/ 33 w 59"/>
                <a:gd name="T7" fmla="*/ 64 h 100"/>
                <a:gd name="T8" fmla="*/ 28 w 59"/>
                <a:gd name="T9" fmla="*/ 83 h 100"/>
                <a:gd name="T10" fmla="*/ 25 w 59"/>
                <a:gd name="T11" fmla="*/ 91 h 100"/>
                <a:gd name="T12" fmla="*/ 24 w 59"/>
                <a:gd name="T13" fmla="*/ 94 h 100"/>
                <a:gd name="T14" fmla="*/ 18 w 59"/>
                <a:gd name="T15" fmla="*/ 95 h 100"/>
                <a:gd name="T16" fmla="*/ 12 w 59"/>
                <a:gd name="T17" fmla="*/ 99 h 100"/>
                <a:gd name="T18" fmla="*/ 8 w 59"/>
                <a:gd name="T19" fmla="*/ 97 h 100"/>
                <a:gd name="T20" fmla="*/ 4 w 59"/>
                <a:gd name="T21" fmla="*/ 95 h 100"/>
                <a:gd name="T22" fmla="*/ 0 w 59"/>
                <a:gd name="T23" fmla="*/ 91 h 100"/>
                <a:gd name="T24" fmla="*/ 25 w 59"/>
                <a:gd name="T25" fmla="*/ 58 h 100"/>
                <a:gd name="T26" fmla="*/ 45 w 59"/>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0">
                  <a:moveTo>
                    <a:pt x="45" y="0"/>
                  </a:moveTo>
                  <a:lnTo>
                    <a:pt x="53" y="0"/>
                  </a:lnTo>
                  <a:lnTo>
                    <a:pt x="58" y="35"/>
                  </a:lnTo>
                  <a:lnTo>
                    <a:pt x="33" y="64"/>
                  </a:lnTo>
                  <a:lnTo>
                    <a:pt x="28" y="83"/>
                  </a:lnTo>
                  <a:lnTo>
                    <a:pt x="25" y="91"/>
                  </a:lnTo>
                  <a:lnTo>
                    <a:pt x="24" y="94"/>
                  </a:lnTo>
                  <a:lnTo>
                    <a:pt x="18" y="95"/>
                  </a:lnTo>
                  <a:lnTo>
                    <a:pt x="12" y="99"/>
                  </a:lnTo>
                  <a:lnTo>
                    <a:pt x="8" y="97"/>
                  </a:lnTo>
                  <a:lnTo>
                    <a:pt x="4" y="95"/>
                  </a:lnTo>
                  <a:lnTo>
                    <a:pt x="0" y="91"/>
                  </a:lnTo>
                  <a:lnTo>
                    <a:pt x="25" y="58"/>
                  </a:lnTo>
                  <a:lnTo>
                    <a:pt x="45" y="0"/>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30" name="Freeform 22"/>
            <p:cNvSpPr>
              <a:spLocks/>
            </p:cNvSpPr>
            <p:nvPr/>
          </p:nvSpPr>
          <p:spPr bwMode="auto">
            <a:xfrm>
              <a:off x="1179" y="3262"/>
              <a:ext cx="45" cy="107"/>
            </a:xfrm>
            <a:custGeom>
              <a:avLst/>
              <a:gdLst>
                <a:gd name="T0" fmla="*/ 28 w 45"/>
                <a:gd name="T1" fmla="*/ 0 h 107"/>
                <a:gd name="T2" fmla="*/ 30 w 45"/>
                <a:gd name="T3" fmla="*/ 18 h 107"/>
                <a:gd name="T4" fmla="*/ 31 w 45"/>
                <a:gd name="T5" fmla="*/ 24 h 107"/>
                <a:gd name="T6" fmla="*/ 31 w 45"/>
                <a:gd name="T7" fmla="*/ 27 h 107"/>
                <a:gd name="T8" fmla="*/ 33 w 45"/>
                <a:gd name="T9" fmla="*/ 29 h 107"/>
                <a:gd name="T10" fmla="*/ 41 w 45"/>
                <a:gd name="T11" fmla="*/ 30 h 107"/>
                <a:gd name="T12" fmla="*/ 44 w 45"/>
                <a:gd name="T13" fmla="*/ 33 h 107"/>
                <a:gd name="T14" fmla="*/ 44 w 45"/>
                <a:gd name="T15" fmla="*/ 56 h 107"/>
                <a:gd name="T16" fmla="*/ 11 w 45"/>
                <a:gd name="T17" fmla="*/ 106 h 107"/>
                <a:gd name="T18" fmla="*/ 8 w 45"/>
                <a:gd name="T19" fmla="*/ 102 h 107"/>
                <a:gd name="T20" fmla="*/ 6 w 45"/>
                <a:gd name="T21" fmla="*/ 99 h 107"/>
                <a:gd name="T22" fmla="*/ 2 w 45"/>
                <a:gd name="T23" fmla="*/ 89 h 107"/>
                <a:gd name="T24" fmla="*/ 0 w 45"/>
                <a:gd name="T25" fmla="*/ 81 h 107"/>
                <a:gd name="T26" fmla="*/ 2 w 45"/>
                <a:gd name="T27" fmla="*/ 53 h 107"/>
                <a:gd name="T28" fmla="*/ 4 w 45"/>
                <a:gd name="T29" fmla="*/ 52 h 107"/>
                <a:gd name="T30" fmla="*/ 5 w 45"/>
                <a:gd name="T31" fmla="*/ 47 h 107"/>
                <a:gd name="T32" fmla="*/ 8 w 45"/>
                <a:gd name="T33" fmla="*/ 32 h 107"/>
                <a:gd name="T34" fmla="*/ 9 w 45"/>
                <a:gd name="T35" fmla="*/ 26 h 107"/>
                <a:gd name="T36" fmla="*/ 12 w 45"/>
                <a:gd name="T37" fmla="*/ 18 h 107"/>
                <a:gd name="T38" fmla="*/ 12 w 45"/>
                <a:gd name="T39" fmla="*/ 21 h 107"/>
                <a:gd name="T40" fmla="*/ 15 w 45"/>
                <a:gd name="T41" fmla="*/ 30 h 107"/>
                <a:gd name="T42" fmla="*/ 17 w 45"/>
                <a:gd name="T43" fmla="*/ 30 h 107"/>
                <a:gd name="T44" fmla="*/ 20 w 45"/>
                <a:gd name="T45" fmla="*/ 27 h 107"/>
                <a:gd name="T46" fmla="*/ 26 w 45"/>
                <a:gd name="T47" fmla="*/ 6 h 107"/>
                <a:gd name="T48" fmla="*/ 28 w 45"/>
                <a:gd name="T4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107">
                  <a:moveTo>
                    <a:pt x="28" y="0"/>
                  </a:moveTo>
                  <a:lnTo>
                    <a:pt x="30" y="18"/>
                  </a:lnTo>
                  <a:lnTo>
                    <a:pt x="31" y="24"/>
                  </a:lnTo>
                  <a:lnTo>
                    <a:pt x="31" y="27"/>
                  </a:lnTo>
                  <a:lnTo>
                    <a:pt x="33" y="29"/>
                  </a:lnTo>
                  <a:lnTo>
                    <a:pt x="41" y="30"/>
                  </a:lnTo>
                  <a:lnTo>
                    <a:pt x="44" y="33"/>
                  </a:lnTo>
                  <a:lnTo>
                    <a:pt x="44" y="56"/>
                  </a:lnTo>
                  <a:lnTo>
                    <a:pt x="11" y="106"/>
                  </a:lnTo>
                  <a:lnTo>
                    <a:pt x="8" y="102"/>
                  </a:lnTo>
                  <a:lnTo>
                    <a:pt x="6" y="99"/>
                  </a:lnTo>
                  <a:lnTo>
                    <a:pt x="2" y="89"/>
                  </a:lnTo>
                  <a:lnTo>
                    <a:pt x="0" y="81"/>
                  </a:lnTo>
                  <a:lnTo>
                    <a:pt x="2" y="53"/>
                  </a:lnTo>
                  <a:lnTo>
                    <a:pt x="4" y="52"/>
                  </a:lnTo>
                  <a:lnTo>
                    <a:pt x="5" y="47"/>
                  </a:lnTo>
                  <a:lnTo>
                    <a:pt x="8" y="32"/>
                  </a:lnTo>
                  <a:lnTo>
                    <a:pt x="9" y="26"/>
                  </a:lnTo>
                  <a:lnTo>
                    <a:pt x="12" y="18"/>
                  </a:lnTo>
                  <a:lnTo>
                    <a:pt x="12" y="21"/>
                  </a:lnTo>
                  <a:lnTo>
                    <a:pt x="15" y="30"/>
                  </a:lnTo>
                  <a:lnTo>
                    <a:pt x="17" y="30"/>
                  </a:lnTo>
                  <a:lnTo>
                    <a:pt x="20" y="27"/>
                  </a:lnTo>
                  <a:lnTo>
                    <a:pt x="26" y="6"/>
                  </a:lnTo>
                  <a:lnTo>
                    <a:pt x="28" y="0"/>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31" name="Freeform 23"/>
            <p:cNvSpPr>
              <a:spLocks/>
            </p:cNvSpPr>
            <p:nvPr/>
          </p:nvSpPr>
          <p:spPr bwMode="auto">
            <a:xfrm>
              <a:off x="1264" y="3303"/>
              <a:ext cx="23" cy="51"/>
            </a:xfrm>
            <a:custGeom>
              <a:avLst/>
              <a:gdLst>
                <a:gd name="T0" fmla="*/ 15 w 23"/>
                <a:gd name="T1" fmla="*/ 6 h 51"/>
                <a:gd name="T2" fmla="*/ 16 w 23"/>
                <a:gd name="T3" fmla="*/ 9 h 51"/>
                <a:gd name="T4" fmla="*/ 19 w 23"/>
                <a:gd name="T5" fmla="*/ 14 h 51"/>
                <a:gd name="T6" fmla="*/ 22 w 23"/>
                <a:gd name="T7" fmla="*/ 15 h 51"/>
                <a:gd name="T8" fmla="*/ 16 w 23"/>
                <a:gd name="T9" fmla="*/ 45 h 51"/>
                <a:gd name="T10" fmla="*/ 15 w 23"/>
                <a:gd name="T11" fmla="*/ 48 h 51"/>
                <a:gd name="T12" fmla="*/ 12 w 23"/>
                <a:gd name="T13" fmla="*/ 48 h 51"/>
                <a:gd name="T14" fmla="*/ 11 w 23"/>
                <a:gd name="T15" fmla="*/ 48 h 51"/>
                <a:gd name="T16" fmla="*/ 10 w 23"/>
                <a:gd name="T17" fmla="*/ 50 h 51"/>
                <a:gd name="T18" fmla="*/ 7 w 23"/>
                <a:gd name="T19" fmla="*/ 50 h 51"/>
                <a:gd name="T20" fmla="*/ 1 w 23"/>
                <a:gd name="T21" fmla="*/ 45 h 51"/>
                <a:gd name="T22" fmla="*/ 0 w 23"/>
                <a:gd name="T23" fmla="*/ 43 h 51"/>
                <a:gd name="T24" fmla="*/ 0 w 23"/>
                <a:gd name="T25" fmla="*/ 29 h 51"/>
                <a:gd name="T26" fmla="*/ 1 w 23"/>
                <a:gd name="T27" fmla="*/ 21 h 51"/>
                <a:gd name="T28" fmla="*/ 3 w 23"/>
                <a:gd name="T29" fmla="*/ 9 h 51"/>
                <a:gd name="T30" fmla="*/ 7 w 23"/>
                <a:gd name="T31" fmla="*/ 1 h 51"/>
                <a:gd name="T32" fmla="*/ 7 w 23"/>
                <a:gd name="T33" fmla="*/ 0 h 51"/>
                <a:gd name="T34" fmla="*/ 9 w 23"/>
                <a:gd name="T35" fmla="*/ 0 h 51"/>
                <a:gd name="T36" fmla="*/ 12 w 23"/>
                <a:gd name="T37" fmla="*/ 1 h 51"/>
                <a:gd name="T38" fmla="*/ 15 w 23"/>
                <a:gd name="T3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51">
                  <a:moveTo>
                    <a:pt x="15" y="6"/>
                  </a:moveTo>
                  <a:lnTo>
                    <a:pt x="16" y="9"/>
                  </a:lnTo>
                  <a:lnTo>
                    <a:pt x="19" y="14"/>
                  </a:lnTo>
                  <a:lnTo>
                    <a:pt x="22" y="15"/>
                  </a:lnTo>
                  <a:lnTo>
                    <a:pt x="16" y="45"/>
                  </a:lnTo>
                  <a:lnTo>
                    <a:pt x="15" y="48"/>
                  </a:lnTo>
                  <a:lnTo>
                    <a:pt x="12" y="48"/>
                  </a:lnTo>
                  <a:lnTo>
                    <a:pt x="11" y="48"/>
                  </a:lnTo>
                  <a:lnTo>
                    <a:pt x="10" y="50"/>
                  </a:lnTo>
                  <a:lnTo>
                    <a:pt x="7" y="50"/>
                  </a:lnTo>
                  <a:lnTo>
                    <a:pt x="1" y="45"/>
                  </a:lnTo>
                  <a:lnTo>
                    <a:pt x="0" y="43"/>
                  </a:lnTo>
                  <a:lnTo>
                    <a:pt x="0" y="29"/>
                  </a:lnTo>
                  <a:lnTo>
                    <a:pt x="1" y="21"/>
                  </a:lnTo>
                  <a:lnTo>
                    <a:pt x="3" y="9"/>
                  </a:lnTo>
                  <a:lnTo>
                    <a:pt x="7" y="1"/>
                  </a:lnTo>
                  <a:lnTo>
                    <a:pt x="7" y="0"/>
                  </a:lnTo>
                  <a:lnTo>
                    <a:pt x="9" y="0"/>
                  </a:lnTo>
                  <a:lnTo>
                    <a:pt x="12" y="1"/>
                  </a:lnTo>
                  <a:lnTo>
                    <a:pt x="15" y="6"/>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32" name="Freeform 24"/>
            <p:cNvSpPr>
              <a:spLocks/>
            </p:cNvSpPr>
            <p:nvPr/>
          </p:nvSpPr>
          <p:spPr bwMode="auto">
            <a:xfrm>
              <a:off x="754" y="3254"/>
              <a:ext cx="121" cy="58"/>
            </a:xfrm>
            <a:custGeom>
              <a:avLst/>
              <a:gdLst>
                <a:gd name="T0" fmla="*/ 99 w 121"/>
                <a:gd name="T1" fmla="*/ 0 h 58"/>
                <a:gd name="T2" fmla="*/ 100 w 121"/>
                <a:gd name="T3" fmla="*/ 1 h 58"/>
                <a:gd name="T4" fmla="*/ 103 w 121"/>
                <a:gd name="T5" fmla="*/ 3 h 58"/>
                <a:gd name="T6" fmla="*/ 105 w 121"/>
                <a:gd name="T7" fmla="*/ 3 h 58"/>
                <a:gd name="T8" fmla="*/ 113 w 121"/>
                <a:gd name="T9" fmla="*/ 6 h 58"/>
                <a:gd name="T10" fmla="*/ 120 w 121"/>
                <a:gd name="T11" fmla="*/ 7 h 58"/>
                <a:gd name="T12" fmla="*/ 80 w 121"/>
                <a:gd name="T13" fmla="*/ 36 h 58"/>
                <a:gd name="T14" fmla="*/ 66 w 121"/>
                <a:gd name="T15" fmla="*/ 23 h 58"/>
                <a:gd name="T16" fmla="*/ 0 w 121"/>
                <a:gd name="T17" fmla="*/ 57 h 58"/>
                <a:gd name="T18" fmla="*/ 0 w 121"/>
                <a:gd name="T19" fmla="*/ 53 h 58"/>
                <a:gd name="T20" fmla="*/ 2 w 121"/>
                <a:gd name="T21" fmla="*/ 46 h 58"/>
                <a:gd name="T22" fmla="*/ 13 w 121"/>
                <a:gd name="T23" fmla="*/ 38 h 58"/>
                <a:gd name="T24" fmla="*/ 16 w 121"/>
                <a:gd name="T25" fmla="*/ 36 h 58"/>
                <a:gd name="T26" fmla="*/ 17 w 121"/>
                <a:gd name="T27" fmla="*/ 30 h 58"/>
                <a:gd name="T28" fmla="*/ 99 w 121"/>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58">
                  <a:moveTo>
                    <a:pt x="99" y="0"/>
                  </a:moveTo>
                  <a:lnTo>
                    <a:pt x="100" y="1"/>
                  </a:lnTo>
                  <a:lnTo>
                    <a:pt x="103" y="3"/>
                  </a:lnTo>
                  <a:lnTo>
                    <a:pt x="105" y="3"/>
                  </a:lnTo>
                  <a:lnTo>
                    <a:pt x="113" y="6"/>
                  </a:lnTo>
                  <a:lnTo>
                    <a:pt x="120" y="7"/>
                  </a:lnTo>
                  <a:lnTo>
                    <a:pt x="80" y="36"/>
                  </a:lnTo>
                  <a:lnTo>
                    <a:pt x="66" y="23"/>
                  </a:lnTo>
                  <a:lnTo>
                    <a:pt x="0" y="57"/>
                  </a:lnTo>
                  <a:lnTo>
                    <a:pt x="0" y="53"/>
                  </a:lnTo>
                  <a:lnTo>
                    <a:pt x="2" y="46"/>
                  </a:lnTo>
                  <a:lnTo>
                    <a:pt x="13" y="38"/>
                  </a:lnTo>
                  <a:lnTo>
                    <a:pt x="16" y="36"/>
                  </a:lnTo>
                  <a:lnTo>
                    <a:pt x="17" y="30"/>
                  </a:lnTo>
                  <a:lnTo>
                    <a:pt x="99" y="0"/>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33" name="Freeform 25"/>
            <p:cNvSpPr>
              <a:spLocks/>
            </p:cNvSpPr>
            <p:nvPr/>
          </p:nvSpPr>
          <p:spPr bwMode="auto">
            <a:xfrm>
              <a:off x="962" y="3274"/>
              <a:ext cx="171" cy="76"/>
            </a:xfrm>
            <a:custGeom>
              <a:avLst/>
              <a:gdLst>
                <a:gd name="T0" fmla="*/ 152 w 171"/>
                <a:gd name="T1" fmla="*/ 0 h 76"/>
                <a:gd name="T2" fmla="*/ 170 w 171"/>
                <a:gd name="T3" fmla="*/ 0 h 76"/>
                <a:gd name="T4" fmla="*/ 168 w 171"/>
                <a:gd name="T5" fmla="*/ 15 h 76"/>
                <a:gd name="T6" fmla="*/ 165 w 171"/>
                <a:gd name="T7" fmla="*/ 22 h 76"/>
                <a:gd name="T8" fmla="*/ 157 w 171"/>
                <a:gd name="T9" fmla="*/ 35 h 76"/>
                <a:gd name="T10" fmla="*/ 31 w 171"/>
                <a:gd name="T11" fmla="*/ 62 h 76"/>
                <a:gd name="T12" fmla="*/ 26 w 171"/>
                <a:gd name="T13" fmla="*/ 62 h 76"/>
                <a:gd name="T14" fmla="*/ 24 w 171"/>
                <a:gd name="T15" fmla="*/ 62 h 76"/>
                <a:gd name="T16" fmla="*/ 10 w 171"/>
                <a:gd name="T17" fmla="*/ 73 h 76"/>
                <a:gd name="T18" fmla="*/ 2 w 171"/>
                <a:gd name="T19" fmla="*/ 75 h 76"/>
                <a:gd name="T20" fmla="*/ 0 w 171"/>
                <a:gd name="T21" fmla="*/ 73 h 76"/>
                <a:gd name="T22" fmla="*/ 125 w 171"/>
                <a:gd name="T23" fmla="*/ 18 h 76"/>
                <a:gd name="T24" fmla="*/ 129 w 171"/>
                <a:gd name="T25" fmla="*/ 16 h 76"/>
                <a:gd name="T26" fmla="*/ 132 w 171"/>
                <a:gd name="T27" fmla="*/ 13 h 76"/>
                <a:gd name="T28" fmla="*/ 140 w 171"/>
                <a:gd name="T29" fmla="*/ 1 h 76"/>
                <a:gd name="T30" fmla="*/ 144 w 171"/>
                <a:gd name="T31" fmla="*/ 0 h 76"/>
                <a:gd name="T32" fmla="*/ 152 w 171"/>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76">
                  <a:moveTo>
                    <a:pt x="152" y="0"/>
                  </a:moveTo>
                  <a:lnTo>
                    <a:pt x="170" y="0"/>
                  </a:lnTo>
                  <a:lnTo>
                    <a:pt x="168" y="15"/>
                  </a:lnTo>
                  <a:lnTo>
                    <a:pt x="165" y="22"/>
                  </a:lnTo>
                  <a:lnTo>
                    <a:pt x="157" y="35"/>
                  </a:lnTo>
                  <a:lnTo>
                    <a:pt x="31" y="62"/>
                  </a:lnTo>
                  <a:lnTo>
                    <a:pt x="26" y="62"/>
                  </a:lnTo>
                  <a:lnTo>
                    <a:pt x="24" y="62"/>
                  </a:lnTo>
                  <a:lnTo>
                    <a:pt x="10" y="73"/>
                  </a:lnTo>
                  <a:lnTo>
                    <a:pt x="2" y="75"/>
                  </a:lnTo>
                  <a:lnTo>
                    <a:pt x="0" y="73"/>
                  </a:lnTo>
                  <a:lnTo>
                    <a:pt x="125" y="18"/>
                  </a:lnTo>
                  <a:lnTo>
                    <a:pt x="129" y="16"/>
                  </a:lnTo>
                  <a:lnTo>
                    <a:pt x="132" y="13"/>
                  </a:lnTo>
                  <a:lnTo>
                    <a:pt x="140" y="1"/>
                  </a:lnTo>
                  <a:lnTo>
                    <a:pt x="144" y="0"/>
                  </a:lnTo>
                  <a:lnTo>
                    <a:pt x="152" y="0"/>
                  </a:lnTo>
                </a:path>
              </a:pathLst>
            </a:custGeom>
            <a:grpFill/>
            <a:ln w="12700" cap="rnd" cmpd="sng">
              <a:solidFill>
                <a:srgbClr val="008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7435" name="Freeform 27"/>
          <p:cNvSpPr>
            <a:spLocks/>
          </p:cNvSpPr>
          <p:nvPr/>
        </p:nvSpPr>
        <p:spPr bwMode="auto">
          <a:xfrm>
            <a:off x="3697288" y="1206500"/>
            <a:ext cx="431800" cy="666750"/>
          </a:xfrm>
          <a:custGeom>
            <a:avLst/>
            <a:gdLst>
              <a:gd name="T0" fmla="*/ 91 w 272"/>
              <a:gd name="T1" fmla="*/ 419 h 420"/>
              <a:gd name="T2" fmla="*/ 237 w 272"/>
              <a:gd name="T3" fmla="*/ 384 h 420"/>
              <a:gd name="T4" fmla="*/ 0 w 272"/>
              <a:gd name="T5" fmla="*/ 339 h 420"/>
              <a:gd name="T6" fmla="*/ 271 w 272"/>
              <a:gd name="T7" fmla="*/ 317 h 420"/>
              <a:gd name="T8" fmla="*/ 113 w 272"/>
              <a:gd name="T9" fmla="*/ 271 h 420"/>
              <a:gd name="T10" fmla="*/ 113 w 272"/>
              <a:gd name="T11" fmla="*/ 0 h 420"/>
            </a:gdLst>
            <a:ahLst/>
            <a:cxnLst>
              <a:cxn ang="0">
                <a:pos x="T0" y="T1"/>
              </a:cxn>
              <a:cxn ang="0">
                <a:pos x="T2" y="T3"/>
              </a:cxn>
              <a:cxn ang="0">
                <a:pos x="T4" y="T5"/>
              </a:cxn>
              <a:cxn ang="0">
                <a:pos x="T6" y="T7"/>
              </a:cxn>
              <a:cxn ang="0">
                <a:pos x="T8" y="T9"/>
              </a:cxn>
              <a:cxn ang="0">
                <a:pos x="T10" y="T11"/>
              </a:cxn>
            </a:cxnLst>
            <a:rect l="0" t="0" r="r" b="b"/>
            <a:pathLst>
              <a:path w="272" h="420">
                <a:moveTo>
                  <a:pt x="91" y="419"/>
                </a:moveTo>
                <a:lnTo>
                  <a:pt x="237" y="384"/>
                </a:lnTo>
                <a:lnTo>
                  <a:pt x="0" y="339"/>
                </a:lnTo>
                <a:lnTo>
                  <a:pt x="271" y="317"/>
                </a:lnTo>
                <a:lnTo>
                  <a:pt x="113" y="271"/>
                </a:lnTo>
                <a:lnTo>
                  <a:pt x="113" y="0"/>
                </a:lnTo>
              </a:path>
            </a:pathLst>
          </a:custGeom>
          <a:noFill/>
          <a:ln w="12700" cap="rnd" cmpd="sng">
            <a:solidFill>
              <a:srgbClr val="FFFFA7"/>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36" name="Line 28"/>
          <p:cNvSpPr>
            <a:spLocks noChangeShapeType="1"/>
          </p:cNvSpPr>
          <p:nvPr/>
        </p:nvSpPr>
        <p:spPr bwMode="auto">
          <a:xfrm>
            <a:off x="3805238" y="1474788"/>
            <a:ext cx="69850"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37" name="Line 29"/>
          <p:cNvSpPr>
            <a:spLocks noChangeShapeType="1"/>
          </p:cNvSpPr>
          <p:nvPr/>
        </p:nvSpPr>
        <p:spPr bwMode="auto">
          <a:xfrm>
            <a:off x="3787775" y="1204913"/>
            <a:ext cx="87313" cy="0"/>
          </a:xfrm>
          <a:prstGeom prst="line">
            <a:avLst/>
          </a:prstGeom>
          <a:noFill/>
          <a:ln w="12700">
            <a:solidFill>
              <a:srgbClr val="FFFFA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7442" name="Group 34"/>
          <p:cNvGrpSpPr>
            <a:grpSpLocks/>
          </p:cNvGrpSpPr>
          <p:nvPr/>
        </p:nvGrpSpPr>
        <p:grpSpPr bwMode="auto">
          <a:xfrm>
            <a:off x="2882900" y="969962"/>
            <a:ext cx="1822450" cy="695324"/>
            <a:chOff x="1378" y="611"/>
            <a:chExt cx="1148" cy="438"/>
          </a:xfrm>
        </p:grpSpPr>
        <p:sp>
          <p:nvSpPr>
            <p:cNvPr id="17438" name="Rectangle 30"/>
            <p:cNvSpPr>
              <a:spLocks noChangeArrowheads="1"/>
            </p:cNvSpPr>
            <p:nvPr/>
          </p:nvSpPr>
          <p:spPr bwMode="auto">
            <a:xfrm>
              <a:off x="1394" y="611"/>
              <a:ext cx="639"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900" b="1" dirty="0">
                  <a:latin typeface="Arial" charset="0"/>
                </a:rPr>
                <a:t>360 km</a:t>
              </a:r>
            </a:p>
          </p:txBody>
        </p:sp>
        <p:sp>
          <p:nvSpPr>
            <p:cNvPr id="17439" name="Rectangle 31"/>
            <p:cNvSpPr>
              <a:spLocks noChangeArrowheads="1"/>
            </p:cNvSpPr>
            <p:nvPr/>
          </p:nvSpPr>
          <p:spPr bwMode="auto">
            <a:xfrm>
              <a:off x="1378" y="806"/>
              <a:ext cx="639"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900" b="1" dirty="0">
                  <a:latin typeface="Arial" charset="0"/>
                </a:rPr>
                <a:t>100 km</a:t>
              </a:r>
            </a:p>
          </p:txBody>
        </p:sp>
        <p:sp>
          <p:nvSpPr>
            <p:cNvPr id="17440" name="Rectangle 32"/>
            <p:cNvSpPr>
              <a:spLocks noChangeArrowheads="1"/>
            </p:cNvSpPr>
            <p:nvPr/>
          </p:nvSpPr>
          <p:spPr bwMode="auto">
            <a:xfrm>
              <a:off x="1996" y="618"/>
              <a:ext cx="416"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900" dirty="0">
                  <a:solidFill>
                    <a:srgbClr val="66FFFF"/>
                  </a:solidFill>
                  <a:latin typeface="Arial" charset="0"/>
                </a:rPr>
                <a:t>  </a:t>
              </a:r>
              <a:r>
                <a:rPr lang="en-US" altLang="cs-CZ" sz="1900" b="1" dirty="0">
                  <a:latin typeface="Arial" charset="0"/>
                </a:rPr>
                <a:t>40</a:t>
              </a:r>
              <a:r>
                <a:rPr lang="en-US" altLang="cs-CZ" sz="1900" dirty="0">
                  <a:solidFill>
                    <a:srgbClr val="66FFFF"/>
                  </a:solidFill>
                  <a:latin typeface="Arial" charset="0"/>
                </a:rPr>
                <a:t> </a:t>
              </a:r>
            </a:p>
          </p:txBody>
        </p:sp>
        <p:sp>
          <p:nvSpPr>
            <p:cNvPr id="17441" name="Rectangle 33"/>
            <p:cNvSpPr>
              <a:spLocks noChangeArrowheads="1"/>
            </p:cNvSpPr>
            <p:nvPr/>
          </p:nvSpPr>
          <p:spPr bwMode="auto">
            <a:xfrm>
              <a:off x="1996" y="795"/>
              <a:ext cx="53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spcBef>
                  <a:spcPct val="20000"/>
                </a:spcBef>
                <a:buClrTx/>
                <a:buFontTx/>
                <a:buNone/>
              </a:pPr>
              <a:r>
                <a:rPr lang="en-US" altLang="cs-CZ" sz="1900" b="1" dirty="0">
                  <a:latin typeface="Arial" charset="0"/>
                </a:rPr>
                <a:t>µ</a:t>
              </a:r>
              <a:r>
                <a:rPr lang="en-US" altLang="cs-CZ" sz="1900" b="1" dirty="0" err="1">
                  <a:latin typeface="Arial" charset="0"/>
                </a:rPr>
                <a:t>Sv</a:t>
              </a:r>
              <a:r>
                <a:rPr lang="en-US" altLang="cs-CZ" sz="1900" b="1" dirty="0">
                  <a:latin typeface="Arial" charset="0"/>
                </a:rPr>
                <a:t>/h</a:t>
              </a:r>
            </a:p>
          </p:txBody>
        </p:sp>
      </p:grpSp>
      <p:pic>
        <p:nvPicPr>
          <p:cNvPr id="17447" name="Picture 3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888" y="5918200"/>
            <a:ext cx="9239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56" name="Group 48"/>
          <p:cNvGrpSpPr>
            <a:grpSpLocks/>
          </p:cNvGrpSpPr>
          <p:nvPr/>
        </p:nvGrpSpPr>
        <p:grpSpPr bwMode="auto">
          <a:xfrm>
            <a:off x="874713" y="3101975"/>
            <a:ext cx="1636712" cy="498475"/>
            <a:chOff x="113" y="1954"/>
            <a:chExt cx="1031" cy="314"/>
          </a:xfrm>
        </p:grpSpPr>
        <p:sp>
          <p:nvSpPr>
            <p:cNvPr id="17448" name="Freeform 40"/>
            <p:cNvSpPr>
              <a:spLocks/>
            </p:cNvSpPr>
            <p:nvPr/>
          </p:nvSpPr>
          <p:spPr bwMode="auto">
            <a:xfrm>
              <a:off x="530" y="2028"/>
              <a:ext cx="185" cy="62"/>
            </a:xfrm>
            <a:custGeom>
              <a:avLst/>
              <a:gdLst>
                <a:gd name="T0" fmla="*/ 67 w 185"/>
                <a:gd name="T1" fmla="*/ 61 h 62"/>
                <a:gd name="T2" fmla="*/ 0 w 185"/>
                <a:gd name="T3" fmla="*/ 0 h 62"/>
                <a:gd name="T4" fmla="*/ 41 w 185"/>
                <a:gd name="T5" fmla="*/ 0 h 62"/>
                <a:gd name="T6" fmla="*/ 117 w 185"/>
                <a:gd name="T7" fmla="*/ 37 h 62"/>
                <a:gd name="T8" fmla="*/ 123 w 185"/>
                <a:gd name="T9" fmla="*/ 39 h 62"/>
                <a:gd name="T10" fmla="*/ 177 w 185"/>
                <a:gd name="T11" fmla="*/ 48 h 62"/>
                <a:gd name="T12" fmla="*/ 184 w 185"/>
                <a:gd name="T13" fmla="*/ 61 h 62"/>
                <a:gd name="T14" fmla="*/ 67 w 185"/>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62">
                  <a:moveTo>
                    <a:pt x="67" y="61"/>
                  </a:moveTo>
                  <a:lnTo>
                    <a:pt x="0" y="0"/>
                  </a:lnTo>
                  <a:lnTo>
                    <a:pt x="41" y="0"/>
                  </a:lnTo>
                  <a:lnTo>
                    <a:pt x="117" y="37"/>
                  </a:lnTo>
                  <a:lnTo>
                    <a:pt x="123" y="39"/>
                  </a:lnTo>
                  <a:lnTo>
                    <a:pt x="177" y="48"/>
                  </a:lnTo>
                  <a:lnTo>
                    <a:pt x="184" y="61"/>
                  </a:lnTo>
                  <a:lnTo>
                    <a:pt x="67" y="61"/>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49" name="Freeform 41"/>
            <p:cNvSpPr>
              <a:spLocks/>
            </p:cNvSpPr>
            <p:nvPr/>
          </p:nvSpPr>
          <p:spPr bwMode="auto">
            <a:xfrm>
              <a:off x="113" y="2115"/>
              <a:ext cx="1025" cy="153"/>
            </a:xfrm>
            <a:custGeom>
              <a:avLst/>
              <a:gdLst>
                <a:gd name="T0" fmla="*/ 1014 w 1025"/>
                <a:gd name="T1" fmla="*/ 31 h 153"/>
                <a:gd name="T2" fmla="*/ 995 w 1025"/>
                <a:gd name="T3" fmla="*/ 34 h 153"/>
                <a:gd name="T4" fmla="*/ 976 w 1025"/>
                <a:gd name="T5" fmla="*/ 37 h 153"/>
                <a:gd name="T6" fmla="*/ 955 w 1025"/>
                <a:gd name="T7" fmla="*/ 37 h 153"/>
                <a:gd name="T8" fmla="*/ 909 w 1025"/>
                <a:gd name="T9" fmla="*/ 39 h 153"/>
                <a:gd name="T10" fmla="*/ 304 w 1025"/>
                <a:gd name="T11" fmla="*/ 44 h 153"/>
                <a:gd name="T12" fmla="*/ 249 w 1025"/>
                <a:gd name="T13" fmla="*/ 41 h 153"/>
                <a:gd name="T14" fmla="*/ 205 w 1025"/>
                <a:gd name="T15" fmla="*/ 34 h 153"/>
                <a:gd name="T16" fmla="*/ 149 w 1025"/>
                <a:gd name="T17" fmla="*/ 13 h 153"/>
                <a:gd name="T18" fmla="*/ 184 w 1025"/>
                <a:gd name="T19" fmla="*/ 9 h 153"/>
                <a:gd name="T20" fmla="*/ 183 w 1025"/>
                <a:gd name="T21" fmla="*/ 7 h 153"/>
                <a:gd name="T22" fmla="*/ 175 w 1025"/>
                <a:gd name="T23" fmla="*/ 3 h 153"/>
                <a:gd name="T24" fmla="*/ 163 w 1025"/>
                <a:gd name="T25" fmla="*/ 1 h 153"/>
                <a:gd name="T26" fmla="*/ 136 w 1025"/>
                <a:gd name="T27" fmla="*/ 0 h 153"/>
                <a:gd name="T28" fmla="*/ 91 w 1025"/>
                <a:gd name="T29" fmla="*/ 4 h 153"/>
                <a:gd name="T30" fmla="*/ 63 w 1025"/>
                <a:gd name="T31" fmla="*/ 6 h 153"/>
                <a:gd name="T32" fmla="*/ 65 w 1025"/>
                <a:gd name="T33" fmla="*/ 8 h 153"/>
                <a:gd name="T34" fmla="*/ 0 w 1025"/>
                <a:gd name="T35" fmla="*/ 22 h 153"/>
                <a:gd name="T36" fmla="*/ 99 w 1025"/>
                <a:gd name="T37" fmla="*/ 17 h 153"/>
                <a:gd name="T38" fmla="*/ 143 w 1025"/>
                <a:gd name="T39" fmla="*/ 28 h 153"/>
                <a:gd name="T40" fmla="*/ 235 w 1025"/>
                <a:gd name="T41" fmla="*/ 49 h 153"/>
                <a:gd name="T42" fmla="*/ 301 w 1025"/>
                <a:gd name="T43" fmla="*/ 63 h 153"/>
                <a:gd name="T44" fmla="*/ 330 w 1025"/>
                <a:gd name="T45" fmla="*/ 68 h 153"/>
                <a:gd name="T46" fmla="*/ 363 w 1025"/>
                <a:gd name="T47" fmla="*/ 71 h 153"/>
                <a:gd name="T48" fmla="*/ 395 w 1025"/>
                <a:gd name="T49" fmla="*/ 73 h 153"/>
                <a:gd name="T50" fmla="*/ 449 w 1025"/>
                <a:gd name="T51" fmla="*/ 73 h 153"/>
                <a:gd name="T52" fmla="*/ 460 w 1025"/>
                <a:gd name="T53" fmla="*/ 76 h 153"/>
                <a:gd name="T54" fmla="*/ 298 w 1025"/>
                <a:gd name="T55" fmla="*/ 118 h 153"/>
                <a:gd name="T56" fmla="*/ 418 w 1025"/>
                <a:gd name="T57" fmla="*/ 125 h 153"/>
                <a:gd name="T58" fmla="*/ 407 w 1025"/>
                <a:gd name="T59" fmla="*/ 130 h 153"/>
                <a:gd name="T60" fmla="*/ 419 w 1025"/>
                <a:gd name="T61" fmla="*/ 144 h 153"/>
                <a:gd name="T62" fmla="*/ 460 w 1025"/>
                <a:gd name="T63" fmla="*/ 151 h 153"/>
                <a:gd name="T64" fmla="*/ 509 w 1025"/>
                <a:gd name="T65" fmla="*/ 151 h 153"/>
                <a:gd name="T66" fmla="*/ 512 w 1025"/>
                <a:gd name="T67" fmla="*/ 144 h 153"/>
                <a:gd name="T68" fmla="*/ 513 w 1025"/>
                <a:gd name="T69" fmla="*/ 135 h 153"/>
                <a:gd name="T70" fmla="*/ 513 w 1025"/>
                <a:gd name="T71" fmla="*/ 125 h 153"/>
                <a:gd name="T72" fmla="*/ 512 w 1025"/>
                <a:gd name="T73" fmla="*/ 117 h 153"/>
                <a:gd name="T74" fmla="*/ 510 w 1025"/>
                <a:gd name="T75" fmla="*/ 112 h 153"/>
                <a:gd name="T76" fmla="*/ 508 w 1025"/>
                <a:gd name="T77" fmla="*/ 94 h 153"/>
                <a:gd name="T78" fmla="*/ 575 w 1025"/>
                <a:gd name="T79" fmla="*/ 106 h 153"/>
                <a:gd name="T80" fmla="*/ 567 w 1025"/>
                <a:gd name="T81" fmla="*/ 113 h 153"/>
                <a:gd name="T82" fmla="*/ 574 w 1025"/>
                <a:gd name="T83" fmla="*/ 124 h 153"/>
                <a:gd name="T84" fmla="*/ 611 w 1025"/>
                <a:gd name="T85" fmla="*/ 131 h 153"/>
                <a:gd name="T86" fmla="*/ 663 w 1025"/>
                <a:gd name="T87" fmla="*/ 132 h 153"/>
                <a:gd name="T88" fmla="*/ 666 w 1025"/>
                <a:gd name="T89" fmla="*/ 119 h 153"/>
                <a:gd name="T90" fmla="*/ 667 w 1025"/>
                <a:gd name="T91" fmla="*/ 102 h 153"/>
                <a:gd name="T92" fmla="*/ 618 w 1025"/>
                <a:gd name="T93" fmla="*/ 83 h 153"/>
                <a:gd name="T94" fmla="*/ 670 w 1025"/>
                <a:gd name="T95" fmla="*/ 76 h 153"/>
                <a:gd name="T96" fmla="*/ 709 w 1025"/>
                <a:gd name="T97" fmla="*/ 73 h 153"/>
                <a:gd name="T98" fmla="*/ 815 w 1025"/>
                <a:gd name="T99" fmla="*/ 72 h 153"/>
                <a:gd name="T100" fmla="*/ 874 w 1025"/>
                <a:gd name="T101" fmla="*/ 69 h 153"/>
                <a:gd name="T102" fmla="*/ 916 w 1025"/>
                <a:gd name="T103" fmla="*/ 65 h 153"/>
                <a:gd name="T104" fmla="*/ 946 w 1025"/>
                <a:gd name="T105" fmla="*/ 60 h 153"/>
                <a:gd name="T106" fmla="*/ 976 w 1025"/>
                <a:gd name="T107" fmla="*/ 52 h 153"/>
                <a:gd name="T108" fmla="*/ 1000 w 1025"/>
                <a:gd name="T109" fmla="*/ 42 h 153"/>
                <a:gd name="T110" fmla="*/ 1016 w 1025"/>
                <a:gd name="T111" fmla="*/ 34 h 153"/>
                <a:gd name="T112" fmla="*/ 1024 w 1025"/>
                <a:gd name="T113" fmla="*/ 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5" h="153">
                  <a:moveTo>
                    <a:pt x="1024" y="28"/>
                  </a:moveTo>
                  <a:lnTo>
                    <a:pt x="1014" y="31"/>
                  </a:lnTo>
                  <a:lnTo>
                    <a:pt x="1005" y="33"/>
                  </a:lnTo>
                  <a:lnTo>
                    <a:pt x="995" y="34"/>
                  </a:lnTo>
                  <a:lnTo>
                    <a:pt x="985" y="36"/>
                  </a:lnTo>
                  <a:lnTo>
                    <a:pt x="976" y="37"/>
                  </a:lnTo>
                  <a:lnTo>
                    <a:pt x="971" y="37"/>
                  </a:lnTo>
                  <a:lnTo>
                    <a:pt x="955" y="37"/>
                  </a:lnTo>
                  <a:lnTo>
                    <a:pt x="924" y="39"/>
                  </a:lnTo>
                  <a:lnTo>
                    <a:pt x="909" y="39"/>
                  </a:lnTo>
                  <a:lnTo>
                    <a:pt x="478" y="43"/>
                  </a:lnTo>
                  <a:lnTo>
                    <a:pt x="304" y="44"/>
                  </a:lnTo>
                  <a:lnTo>
                    <a:pt x="271" y="42"/>
                  </a:lnTo>
                  <a:lnTo>
                    <a:pt x="249" y="41"/>
                  </a:lnTo>
                  <a:lnTo>
                    <a:pt x="227" y="38"/>
                  </a:lnTo>
                  <a:lnTo>
                    <a:pt x="205" y="34"/>
                  </a:lnTo>
                  <a:lnTo>
                    <a:pt x="150" y="14"/>
                  </a:lnTo>
                  <a:lnTo>
                    <a:pt x="149" y="13"/>
                  </a:lnTo>
                  <a:lnTo>
                    <a:pt x="150" y="12"/>
                  </a:lnTo>
                  <a:lnTo>
                    <a:pt x="184" y="9"/>
                  </a:lnTo>
                  <a:lnTo>
                    <a:pt x="184" y="9"/>
                  </a:lnTo>
                  <a:lnTo>
                    <a:pt x="183" y="7"/>
                  </a:lnTo>
                  <a:lnTo>
                    <a:pt x="179" y="5"/>
                  </a:lnTo>
                  <a:lnTo>
                    <a:pt x="175" y="3"/>
                  </a:lnTo>
                  <a:lnTo>
                    <a:pt x="170" y="2"/>
                  </a:lnTo>
                  <a:lnTo>
                    <a:pt x="163" y="1"/>
                  </a:lnTo>
                  <a:lnTo>
                    <a:pt x="154" y="0"/>
                  </a:lnTo>
                  <a:lnTo>
                    <a:pt x="136" y="0"/>
                  </a:lnTo>
                  <a:lnTo>
                    <a:pt x="112" y="2"/>
                  </a:lnTo>
                  <a:lnTo>
                    <a:pt x="91" y="4"/>
                  </a:lnTo>
                  <a:lnTo>
                    <a:pt x="65" y="8"/>
                  </a:lnTo>
                  <a:lnTo>
                    <a:pt x="63" y="6"/>
                  </a:lnTo>
                  <a:lnTo>
                    <a:pt x="60" y="4"/>
                  </a:lnTo>
                  <a:lnTo>
                    <a:pt x="65" y="8"/>
                  </a:lnTo>
                  <a:lnTo>
                    <a:pt x="14" y="18"/>
                  </a:lnTo>
                  <a:lnTo>
                    <a:pt x="0" y="22"/>
                  </a:lnTo>
                  <a:lnTo>
                    <a:pt x="31" y="23"/>
                  </a:lnTo>
                  <a:lnTo>
                    <a:pt x="99" y="17"/>
                  </a:lnTo>
                  <a:lnTo>
                    <a:pt x="128" y="24"/>
                  </a:lnTo>
                  <a:lnTo>
                    <a:pt x="143" y="28"/>
                  </a:lnTo>
                  <a:lnTo>
                    <a:pt x="190" y="40"/>
                  </a:lnTo>
                  <a:lnTo>
                    <a:pt x="235" y="49"/>
                  </a:lnTo>
                  <a:lnTo>
                    <a:pt x="283" y="60"/>
                  </a:lnTo>
                  <a:lnTo>
                    <a:pt x="301" y="63"/>
                  </a:lnTo>
                  <a:lnTo>
                    <a:pt x="315" y="65"/>
                  </a:lnTo>
                  <a:lnTo>
                    <a:pt x="330" y="68"/>
                  </a:lnTo>
                  <a:lnTo>
                    <a:pt x="345" y="69"/>
                  </a:lnTo>
                  <a:lnTo>
                    <a:pt x="363" y="71"/>
                  </a:lnTo>
                  <a:lnTo>
                    <a:pt x="381" y="72"/>
                  </a:lnTo>
                  <a:lnTo>
                    <a:pt x="395" y="73"/>
                  </a:lnTo>
                  <a:lnTo>
                    <a:pt x="422" y="73"/>
                  </a:lnTo>
                  <a:lnTo>
                    <a:pt x="449" y="73"/>
                  </a:lnTo>
                  <a:lnTo>
                    <a:pt x="456" y="75"/>
                  </a:lnTo>
                  <a:lnTo>
                    <a:pt x="460" y="76"/>
                  </a:lnTo>
                  <a:lnTo>
                    <a:pt x="240" y="114"/>
                  </a:lnTo>
                  <a:lnTo>
                    <a:pt x="298" y="118"/>
                  </a:lnTo>
                  <a:lnTo>
                    <a:pt x="368" y="109"/>
                  </a:lnTo>
                  <a:lnTo>
                    <a:pt x="418" y="125"/>
                  </a:lnTo>
                  <a:lnTo>
                    <a:pt x="418" y="126"/>
                  </a:lnTo>
                  <a:lnTo>
                    <a:pt x="407" y="130"/>
                  </a:lnTo>
                  <a:lnTo>
                    <a:pt x="407" y="140"/>
                  </a:lnTo>
                  <a:lnTo>
                    <a:pt x="419" y="144"/>
                  </a:lnTo>
                  <a:lnTo>
                    <a:pt x="438" y="148"/>
                  </a:lnTo>
                  <a:lnTo>
                    <a:pt x="460" y="151"/>
                  </a:lnTo>
                  <a:lnTo>
                    <a:pt x="485" y="152"/>
                  </a:lnTo>
                  <a:lnTo>
                    <a:pt x="509" y="151"/>
                  </a:lnTo>
                  <a:lnTo>
                    <a:pt x="510" y="147"/>
                  </a:lnTo>
                  <a:lnTo>
                    <a:pt x="512" y="144"/>
                  </a:lnTo>
                  <a:lnTo>
                    <a:pt x="512" y="139"/>
                  </a:lnTo>
                  <a:lnTo>
                    <a:pt x="513" y="135"/>
                  </a:lnTo>
                  <a:lnTo>
                    <a:pt x="513" y="130"/>
                  </a:lnTo>
                  <a:lnTo>
                    <a:pt x="513" y="125"/>
                  </a:lnTo>
                  <a:lnTo>
                    <a:pt x="512" y="121"/>
                  </a:lnTo>
                  <a:lnTo>
                    <a:pt x="512" y="117"/>
                  </a:lnTo>
                  <a:lnTo>
                    <a:pt x="511" y="115"/>
                  </a:lnTo>
                  <a:lnTo>
                    <a:pt x="510" y="112"/>
                  </a:lnTo>
                  <a:lnTo>
                    <a:pt x="456" y="99"/>
                  </a:lnTo>
                  <a:lnTo>
                    <a:pt x="508" y="94"/>
                  </a:lnTo>
                  <a:lnTo>
                    <a:pt x="541" y="100"/>
                  </a:lnTo>
                  <a:lnTo>
                    <a:pt x="575" y="106"/>
                  </a:lnTo>
                  <a:lnTo>
                    <a:pt x="575" y="110"/>
                  </a:lnTo>
                  <a:lnTo>
                    <a:pt x="567" y="113"/>
                  </a:lnTo>
                  <a:lnTo>
                    <a:pt x="566" y="121"/>
                  </a:lnTo>
                  <a:lnTo>
                    <a:pt x="574" y="124"/>
                  </a:lnTo>
                  <a:lnTo>
                    <a:pt x="594" y="128"/>
                  </a:lnTo>
                  <a:lnTo>
                    <a:pt x="611" y="131"/>
                  </a:lnTo>
                  <a:lnTo>
                    <a:pt x="644" y="133"/>
                  </a:lnTo>
                  <a:lnTo>
                    <a:pt x="663" y="132"/>
                  </a:lnTo>
                  <a:lnTo>
                    <a:pt x="665" y="125"/>
                  </a:lnTo>
                  <a:lnTo>
                    <a:pt x="666" y="119"/>
                  </a:lnTo>
                  <a:lnTo>
                    <a:pt x="667" y="111"/>
                  </a:lnTo>
                  <a:lnTo>
                    <a:pt x="667" y="102"/>
                  </a:lnTo>
                  <a:lnTo>
                    <a:pt x="666" y="93"/>
                  </a:lnTo>
                  <a:lnTo>
                    <a:pt x="618" y="83"/>
                  </a:lnTo>
                  <a:lnTo>
                    <a:pt x="651" y="79"/>
                  </a:lnTo>
                  <a:lnTo>
                    <a:pt x="670" y="76"/>
                  </a:lnTo>
                  <a:lnTo>
                    <a:pt x="691" y="74"/>
                  </a:lnTo>
                  <a:lnTo>
                    <a:pt x="709" y="73"/>
                  </a:lnTo>
                  <a:lnTo>
                    <a:pt x="757" y="72"/>
                  </a:lnTo>
                  <a:lnTo>
                    <a:pt x="815" y="72"/>
                  </a:lnTo>
                  <a:lnTo>
                    <a:pt x="832" y="71"/>
                  </a:lnTo>
                  <a:lnTo>
                    <a:pt x="874" y="69"/>
                  </a:lnTo>
                  <a:lnTo>
                    <a:pt x="899" y="67"/>
                  </a:lnTo>
                  <a:lnTo>
                    <a:pt x="916" y="65"/>
                  </a:lnTo>
                  <a:lnTo>
                    <a:pt x="930" y="63"/>
                  </a:lnTo>
                  <a:lnTo>
                    <a:pt x="946" y="60"/>
                  </a:lnTo>
                  <a:lnTo>
                    <a:pt x="960" y="57"/>
                  </a:lnTo>
                  <a:lnTo>
                    <a:pt x="976" y="52"/>
                  </a:lnTo>
                  <a:lnTo>
                    <a:pt x="988" y="47"/>
                  </a:lnTo>
                  <a:lnTo>
                    <a:pt x="1000" y="42"/>
                  </a:lnTo>
                  <a:lnTo>
                    <a:pt x="1012" y="37"/>
                  </a:lnTo>
                  <a:lnTo>
                    <a:pt x="1016" y="34"/>
                  </a:lnTo>
                  <a:lnTo>
                    <a:pt x="1021" y="30"/>
                  </a:lnTo>
                  <a:lnTo>
                    <a:pt x="1024" y="28"/>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0" name="Freeform 42"/>
            <p:cNvSpPr>
              <a:spLocks/>
            </p:cNvSpPr>
            <p:nvPr/>
          </p:nvSpPr>
          <p:spPr bwMode="auto">
            <a:xfrm>
              <a:off x="319" y="2136"/>
              <a:ext cx="825" cy="25"/>
            </a:xfrm>
            <a:custGeom>
              <a:avLst/>
              <a:gdLst>
                <a:gd name="T0" fmla="*/ 820 w 825"/>
                <a:gd name="T1" fmla="*/ 6 h 25"/>
                <a:gd name="T2" fmla="*/ 819 w 825"/>
                <a:gd name="T3" fmla="*/ 9 h 25"/>
                <a:gd name="T4" fmla="*/ 809 w 825"/>
                <a:gd name="T5" fmla="*/ 11 h 25"/>
                <a:gd name="T6" fmla="*/ 799 w 825"/>
                <a:gd name="T7" fmla="*/ 13 h 25"/>
                <a:gd name="T8" fmla="*/ 790 w 825"/>
                <a:gd name="T9" fmla="*/ 14 h 25"/>
                <a:gd name="T10" fmla="*/ 780 w 825"/>
                <a:gd name="T11" fmla="*/ 16 h 25"/>
                <a:gd name="T12" fmla="*/ 770 w 825"/>
                <a:gd name="T13" fmla="*/ 16 h 25"/>
                <a:gd name="T14" fmla="*/ 766 w 825"/>
                <a:gd name="T15" fmla="*/ 17 h 25"/>
                <a:gd name="T16" fmla="*/ 750 w 825"/>
                <a:gd name="T17" fmla="*/ 18 h 25"/>
                <a:gd name="T18" fmla="*/ 719 w 825"/>
                <a:gd name="T19" fmla="*/ 19 h 25"/>
                <a:gd name="T20" fmla="*/ 703 w 825"/>
                <a:gd name="T21" fmla="*/ 20 h 25"/>
                <a:gd name="T22" fmla="*/ 273 w 825"/>
                <a:gd name="T23" fmla="*/ 24 h 25"/>
                <a:gd name="T24" fmla="*/ 99 w 825"/>
                <a:gd name="T25" fmla="*/ 24 h 25"/>
                <a:gd name="T26" fmla="*/ 65 w 825"/>
                <a:gd name="T27" fmla="*/ 22 h 25"/>
                <a:gd name="T28" fmla="*/ 44 w 825"/>
                <a:gd name="T29" fmla="*/ 21 h 25"/>
                <a:gd name="T30" fmla="*/ 21 w 825"/>
                <a:gd name="T31" fmla="*/ 18 h 25"/>
                <a:gd name="T32" fmla="*/ 0 w 825"/>
                <a:gd name="T33" fmla="*/ 14 h 25"/>
                <a:gd name="T34" fmla="*/ 0 w 825"/>
                <a:gd name="T35" fmla="*/ 14 h 25"/>
                <a:gd name="T36" fmla="*/ 23 w 825"/>
                <a:gd name="T37" fmla="*/ 15 h 25"/>
                <a:gd name="T38" fmla="*/ 68 w 825"/>
                <a:gd name="T39" fmla="*/ 16 h 25"/>
                <a:gd name="T40" fmla="*/ 705 w 825"/>
                <a:gd name="T41" fmla="*/ 11 h 25"/>
                <a:gd name="T42" fmla="*/ 720 w 825"/>
                <a:gd name="T43" fmla="*/ 11 h 25"/>
                <a:gd name="T44" fmla="*/ 736 w 825"/>
                <a:gd name="T45" fmla="*/ 11 h 25"/>
                <a:gd name="T46" fmla="*/ 752 w 825"/>
                <a:gd name="T47" fmla="*/ 10 h 25"/>
                <a:gd name="T48" fmla="*/ 767 w 825"/>
                <a:gd name="T49" fmla="*/ 9 h 25"/>
                <a:gd name="T50" fmla="*/ 772 w 825"/>
                <a:gd name="T51" fmla="*/ 9 h 25"/>
                <a:gd name="T52" fmla="*/ 782 w 825"/>
                <a:gd name="T53" fmla="*/ 8 h 25"/>
                <a:gd name="T54" fmla="*/ 791 w 825"/>
                <a:gd name="T55" fmla="*/ 6 h 25"/>
                <a:gd name="T56" fmla="*/ 801 w 825"/>
                <a:gd name="T57" fmla="*/ 5 h 25"/>
                <a:gd name="T58" fmla="*/ 810 w 825"/>
                <a:gd name="T59" fmla="*/ 3 h 25"/>
                <a:gd name="T60" fmla="*/ 820 w 825"/>
                <a:gd name="T61" fmla="*/ 1 h 25"/>
                <a:gd name="T62" fmla="*/ 824 w 825"/>
                <a:gd name="T63" fmla="*/ 0 h 25"/>
                <a:gd name="T64" fmla="*/ 822 w 825"/>
                <a:gd name="T65" fmla="*/ 3 h 25"/>
                <a:gd name="T66" fmla="*/ 820 w 825"/>
                <a:gd name="T6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5" h="25">
                  <a:moveTo>
                    <a:pt x="820" y="6"/>
                  </a:moveTo>
                  <a:lnTo>
                    <a:pt x="819" y="9"/>
                  </a:lnTo>
                  <a:lnTo>
                    <a:pt x="809" y="11"/>
                  </a:lnTo>
                  <a:lnTo>
                    <a:pt x="799" y="13"/>
                  </a:lnTo>
                  <a:lnTo>
                    <a:pt x="790" y="14"/>
                  </a:lnTo>
                  <a:lnTo>
                    <a:pt x="780" y="16"/>
                  </a:lnTo>
                  <a:lnTo>
                    <a:pt x="770" y="16"/>
                  </a:lnTo>
                  <a:lnTo>
                    <a:pt x="766" y="17"/>
                  </a:lnTo>
                  <a:lnTo>
                    <a:pt x="750" y="18"/>
                  </a:lnTo>
                  <a:lnTo>
                    <a:pt x="719" y="19"/>
                  </a:lnTo>
                  <a:lnTo>
                    <a:pt x="703" y="20"/>
                  </a:lnTo>
                  <a:lnTo>
                    <a:pt x="273" y="24"/>
                  </a:lnTo>
                  <a:lnTo>
                    <a:pt x="99" y="24"/>
                  </a:lnTo>
                  <a:lnTo>
                    <a:pt x="65" y="22"/>
                  </a:lnTo>
                  <a:lnTo>
                    <a:pt x="44" y="21"/>
                  </a:lnTo>
                  <a:lnTo>
                    <a:pt x="21" y="18"/>
                  </a:lnTo>
                  <a:lnTo>
                    <a:pt x="0" y="14"/>
                  </a:lnTo>
                  <a:lnTo>
                    <a:pt x="0" y="14"/>
                  </a:lnTo>
                  <a:lnTo>
                    <a:pt x="23" y="15"/>
                  </a:lnTo>
                  <a:lnTo>
                    <a:pt x="68" y="16"/>
                  </a:lnTo>
                  <a:lnTo>
                    <a:pt x="705" y="11"/>
                  </a:lnTo>
                  <a:lnTo>
                    <a:pt x="720" y="11"/>
                  </a:lnTo>
                  <a:lnTo>
                    <a:pt x="736" y="11"/>
                  </a:lnTo>
                  <a:lnTo>
                    <a:pt x="752" y="10"/>
                  </a:lnTo>
                  <a:lnTo>
                    <a:pt x="767" y="9"/>
                  </a:lnTo>
                  <a:lnTo>
                    <a:pt x="772" y="9"/>
                  </a:lnTo>
                  <a:lnTo>
                    <a:pt x="782" y="8"/>
                  </a:lnTo>
                  <a:lnTo>
                    <a:pt x="791" y="6"/>
                  </a:lnTo>
                  <a:lnTo>
                    <a:pt x="801" y="5"/>
                  </a:lnTo>
                  <a:lnTo>
                    <a:pt x="810" y="3"/>
                  </a:lnTo>
                  <a:lnTo>
                    <a:pt x="820" y="1"/>
                  </a:lnTo>
                  <a:lnTo>
                    <a:pt x="824" y="0"/>
                  </a:lnTo>
                  <a:lnTo>
                    <a:pt x="822" y="3"/>
                  </a:lnTo>
                  <a:lnTo>
                    <a:pt x="820" y="6"/>
                  </a:lnTo>
                </a:path>
              </a:pathLst>
            </a:custGeom>
            <a:solidFill>
              <a:srgbClr val="C2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1" name="Freeform 43"/>
            <p:cNvSpPr>
              <a:spLocks/>
            </p:cNvSpPr>
            <p:nvPr/>
          </p:nvSpPr>
          <p:spPr bwMode="auto">
            <a:xfrm>
              <a:off x="131" y="1954"/>
              <a:ext cx="1004" cy="184"/>
            </a:xfrm>
            <a:custGeom>
              <a:avLst/>
              <a:gdLst>
                <a:gd name="T0" fmla="*/ 0 w 1004"/>
                <a:gd name="T1" fmla="*/ 2 h 184"/>
                <a:gd name="T2" fmla="*/ 52 w 1004"/>
                <a:gd name="T3" fmla="*/ 139 h 184"/>
                <a:gd name="T4" fmla="*/ 46 w 1004"/>
                <a:gd name="T5" fmla="*/ 141 h 184"/>
                <a:gd name="T6" fmla="*/ 41 w 1004"/>
                <a:gd name="T7" fmla="*/ 146 h 184"/>
                <a:gd name="T8" fmla="*/ 39 w 1004"/>
                <a:gd name="T9" fmla="*/ 153 h 184"/>
                <a:gd name="T10" fmla="*/ 40 w 1004"/>
                <a:gd name="T11" fmla="*/ 161 h 184"/>
                <a:gd name="T12" fmla="*/ 45 w 1004"/>
                <a:gd name="T13" fmla="*/ 167 h 184"/>
                <a:gd name="T14" fmla="*/ 73 w 1004"/>
                <a:gd name="T15" fmla="*/ 165 h 184"/>
                <a:gd name="T16" fmla="*/ 119 w 1004"/>
                <a:gd name="T17" fmla="*/ 161 h 184"/>
                <a:gd name="T18" fmla="*/ 146 w 1004"/>
                <a:gd name="T19" fmla="*/ 161 h 184"/>
                <a:gd name="T20" fmla="*/ 157 w 1004"/>
                <a:gd name="T21" fmla="*/ 164 h 184"/>
                <a:gd name="T22" fmla="*/ 165 w 1004"/>
                <a:gd name="T23" fmla="*/ 168 h 184"/>
                <a:gd name="T24" fmla="*/ 166 w 1004"/>
                <a:gd name="T25" fmla="*/ 170 h 184"/>
                <a:gd name="T26" fmla="*/ 131 w 1004"/>
                <a:gd name="T27" fmla="*/ 174 h 184"/>
                <a:gd name="T28" fmla="*/ 144 w 1004"/>
                <a:gd name="T29" fmla="*/ 176 h 184"/>
                <a:gd name="T30" fmla="*/ 168 w 1004"/>
                <a:gd name="T31" fmla="*/ 179 h 184"/>
                <a:gd name="T32" fmla="*/ 202 w 1004"/>
                <a:gd name="T33" fmla="*/ 181 h 184"/>
                <a:gd name="T34" fmla="*/ 237 w 1004"/>
                <a:gd name="T35" fmla="*/ 183 h 184"/>
                <a:gd name="T36" fmla="*/ 235 w 1004"/>
                <a:gd name="T37" fmla="*/ 183 h 184"/>
                <a:gd name="T38" fmla="*/ 447 w 1004"/>
                <a:gd name="T39" fmla="*/ 183 h 184"/>
                <a:gd name="T40" fmla="*/ 571 w 1004"/>
                <a:gd name="T41" fmla="*/ 182 h 184"/>
                <a:gd name="T42" fmla="*/ 649 w 1004"/>
                <a:gd name="T43" fmla="*/ 181 h 184"/>
                <a:gd name="T44" fmla="*/ 685 w 1004"/>
                <a:gd name="T45" fmla="*/ 181 h 184"/>
                <a:gd name="T46" fmla="*/ 809 w 1004"/>
                <a:gd name="T47" fmla="*/ 180 h 184"/>
                <a:gd name="T48" fmla="*/ 902 w 1004"/>
                <a:gd name="T49" fmla="*/ 178 h 184"/>
                <a:gd name="T50" fmla="*/ 953 w 1004"/>
                <a:gd name="T51" fmla="*/ 175 h 184"/>
                <a:gd name="T52" fmla="*/ 991 w 1004"/>
                <a:gd name="T53" fmla="*/ 171 h 184"/>
                <a:gd name="T54" fmla="*/ 1003 w 1004"/>
                <a:gd name="T55" fmla="*/ 168 h 184"/>
                <a:gd name="T56" fmla="*/ 996 w 1004"/>
                <a:gd name="T57" fmla="*/ 164 h 184"/>
                <a:gd name="T58" fmla="*/ 966 w 1004"/>
                <a:gd name="T59" fmla="*/ 148 h 184"/>
                <a:gd name="T60" fmla="*/ 946 w 1004"/>
                <a:gd name="T61" fmla="*/ 136 h 184"/>
                <a:gd name="T62" fmla="*/ 931 w 1004"/>
                <a:gd name="T63" fmla="*/ 125 h 184"/>
                <a:gd name="T64" fmla="*/ 915 w 1004"/>
                <a:gd name="T65" fmla="*/ 121 h 184"/>
                <a:gd name="T66" fmla="*/ 898 w 1004"/>
                <a:gd name="T67" fmla="*/ 118 h 184"/>
                <a:gd name="T68" fmla="*/ 851 w 1004"/>
                <a:gd name="T69" fmla="*/ 117 h 184"/>
                <a:gd name="T70" fmla="*/ 807 w 1004"/>
                <a:gd name="T71" fmla="*/ 119 h 184"/>
                <a:gd name="T72" fmla="*/ 758 w 1004"/>
                <a:gd name="T73" fmla="*/ 123 h 184"/>
                <a:gd name="T74" fmla="*/ 716 w 1004"/>
                <a:gd name="T75" fmla="*/ 128 h 184"/>
                <a:gd name="T76" fmla="*/ 583 w 1004"/>
                <a:gd name="T77" fmla="*/ 135 h 184"/>
                <a:gd name="T78" fmla="*/ 233 w 1004"/>
                <a:gd name="T79" fmla="*/ 138 h 184"/>
                <a:gd name="T80" fmla="*/ 52 w 1004"/>
                <a:gd name="T81" fmla="*/ 0 h 184"/>
                <a:gd name="T82" fmla="*/ 20 w 1004"/>
                <a:gd name="T83"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4" h="184">
                  <a:moveTo>
                    <a:pt x="20" y="1"/>
                  </a:moveTo>
                  <a:lnTo>
                    <a:pt x="0" y="2"/>
                  </a:lnTo>
                  <a:lnTo>
                    <a:pt x="62" y="139"/>
                  </a:lnTo>
                  <a:lnTo>
                    <a:pt x="52" y="139"/>
                  </a:lnTo>
                  <a:lnTo>
                    <a:pt x="49" y="140"/>
                  </a:lnTo>
                  <a:lnTo>
                    <a:pt x="46" y="141"/>
                  </a:lnTo>
                  <a:lnTo>
                    <a:pt x="43" y="144"/>
                  </a:lnTo>
                  <a:lnTo>
                    <a:pt x="41" y="146"/>
                  </a:lnTo>
                  <a:lnTo>
                    <a:pt x="40" y="150"/>
                  </a:lnTo>
                  <a:lnTo>
                    <a:pt x="39" y="153"/>
                  </a:lnTo>
                  <a:lnTo>
                    <a:pt x="39" y="158"/>
                  </a:lnTo>
                  <a:lnTo>
                    <a:pt x="40" y="161"/>
                  </a:lnTo>
                  <a:lnTo>
                    <a:pt x="42" y="164"/>
                  </a:lnTo>
                  <a:lnTo>
                    <a:pt x="45" y="167"/>
                  </a:lnTo>
                  <a:lnTo>
                    <a:pt x="47" y="168"/>
                  </a:lnTo>
                  <a:lnTo>
                    <a:pt x="73" y="165"/>
                  </a:lnTo>
                  <a:lnTo>
                    <a:pt x="95" y="163"/>
                  </a:lnTo>
                  <a:lnTo>
                    <a:pt x="119" y="161"/>
                  </a:lnTo>
                  <a:lnTo>
                    <a:pt x="136" y="161"/>
                  </a:lnTo>
                  <a:lnTo>
                    <a:pt x="146" y="161"/>
                  </a:lnTo>
                  <a:lnTo>
                    <a:pt x="152" y="163"/>
                  </a:lnTo>
                  <a:lnTo>
                    <a:pt x="157" y="164"/>
                  </a:lnTo>
                  <a:lnTo>
                    <a:pt x="162" y="166"/>
                  </a:lnTo>
                  <a:lnTo>
                    <a:pt x="165" y="168"/>
                  </a:lnTo>
                  <a:lnTo>
                    <a:pt x="166" y="170"/>
                  </a:lnTo>
                  <a:lnTo>
                    <a:pt x="166" y="170"/>
                  </a:lnTo>
                  <a:lnTo>
                    <a:pt x="132" y="173"/>
                  </a:lnTo>
                  <a:lnTo>
                    <a:pt x="131" y="174"/>
                  </a:lnTo>
                  <a:lnTo>
                    <a:pt x="132" y="175"/>
                  </a:lnTo>
                  <a:lnTo>
                    <a:pt x="144" y="176"/>
                  </a:lnTo>
                  <a:lnTo>
                    <a:pt x="155" y="178"/>
                  </a:lnTo>
                  <a:lnTo>
                    <a:pt x="168" y="179"/>
                  </a:lnTo>
                  <a:lnTo>
                    <a:pt x="185" y="180"/>
                  </a:lnTo>
                  <a:lnTo>
                    <a:pt x="202" y="181"/>
                  </a:lnTo>
                  <a:lnTo>
                    <a:pt x="227" y="183"/>
                  </a:lnTo>
                  <a:lnTo>
                    <a:pt x="237" y="183"/>
                  </a:lnTo>
                  <a:lnTo>
                    <a:pt x="235" y="183"/>
                  </a:lnTo>
                  <a:lnTo>
                    <a:pt x="235" y="183"/>
                  </a:lnTo>
                  <a:lnTo>
                    <a:pt x="323" y="183"/>
                  </a:lnTo>
                  <a:lnTo>
                    <a:pt x="447" y="183"/>
                  </a:lnTo>
                  <a:lnTo>
                    <a:pt x="454" y="182"/>
                  </a:lnTo>
                  <a:lnTo>
                    <a:pt x="571" y="182"/>
                  </a:lnTo>
                  <a:lnTo>
                    <a:pt x="577" y="181"/>
                  </a:lnTo>
                  <a:lnTo>
                    <a:pt x="649" y="181"/>
                  </a:lnTo>
                  <a:lnTo>
                    <a:pt x="665" y="181"/>
                  </a:lnTo>
                  <a:lnTo>
                    <a:pt x="685" y="181"/>
                  </a:lnTo>
                  <a:lnTo>
                    <a:pt x="770" y="180"/>
                  </a:lnTo>
                  <a:lnTo>
                    <a:pt x="809" y="180"/>
                  </a:lnTo>
                  <a:lnTo>
                    <a:pt x="866" y="179"/>
                  </a:lnTo>
                  <a:lnTo>
                    <a:pt x="902" y="178"/>
                  </a:lnTo>
                  <a:lnTo>
                    <a:pt x="927" y="177"/>
                  </a:lnTo>
                  <a:lnTo>
                    <a:pt x="953" y="175"/>
                  </a:lnTo>
                  <a:lnTo>
                    <a:pt x="977" y="173"/>
                  </a:lnTo>
                  <a:lnTo>
                    <a:pt x="991" y="171"/>
                  </a:lnTo>
                  <a:lnTo>
                    <a:pt x="1003" y="168"/>
                  </a:lnTo>
                  <a:lnTo>
                    <a:pt x="1003" y="168"/>
                  </a:lnTo>
                  <a:lnTo>
                    <a:pt x="1001" y="167"/>
                  </a:lnTo>
                  <a:lnTo>
                    <a:pt x="996" y="164"/>
                  </a:lnTo>
                  <a:lnTo>
                    <a:pt x="982" y="155"/>
                  </a:lnTo>
                  <a:lnTo>
                    <a:pt x="966" y="148"/>
                  </a:lnTo>
                  <a:lnTo>
                    <a:pt x="952" y="141"/>
                  </a:lnTo>
                  <a:lnTo>
                    <a:pt x="946" y="136"/>
                  </a:lnTo>
                  <a:lnTo>
                    <a:pt x="938" y="130"/>
                  </a:lnTo>
                  <a:lnTo>
                    <a:pt x="931" y="125"/>
                  </a:lnTo>
                  <a:lnTo>
                    <a:pt x="924" y="123"/>
                  </a:lnTo>
                  <a:lnTo>
                    <a:pt x="915" y="121"/>
                  </a:lnTo>
                  <a:lnTo>
                    <a:pt x="908" y="119"/>
                  </a:lnTo>
                  <a:lnTo>
                    <a:pt x="898" y="118"/>
                  </a:lnTo>
                  <a:lnTo>
                    <a:pt x="877" y="117"/>
                  </a:lnTo>
                  <a:lnTo>
                    <a:pt x="851" y="117"/>
                  </a:lnTo>
                  <a:lnTo>
                    <a:pt x="827" y="118"/>
                  </a:lnTo>
                  <a:lnTo>
                    <a:pt x="807" y="119"/>
                  </a:lnTo>
                  <a:lnTo>
                    <a:pt x="781" y="121"/>
                  </a:lnTo>
                  <a:lnTo>
                    <a:pt x="758" y="123"/>
                  </a:lnTo>
                  <a:lnTo>
                    <a:pt x="740" y="124"/>
                  </a:lnTo>
                  <a:lnTo>
                    <a:pt x="716" y="128"/>
                  </a:lnTo>
                  <a:lnTo>
                    <a:pt x="679" y="133"/>
                  </a:lnTo>
                  <a:lnTo>
                    <a:pt x="583" y="135"/>
                  </a:lnTo>
                  <a:lnTo>
                    <a:pt x="465" y="135"/>
                  </a:lnTo>
                  <a:lnTo>
                    <a:pt x="233" y="138"/>
                  </a:lnTo>
                  <a:lnTo>
                    <a:pt x="223" y="136"/>
                  </a:lnTo>
                  <a:lnTo>
                    <a:pt x="52" y="0"/>
                  </a:lnTo>
                  <a:lnTo>
                    <a:pt x="45" y="0"/>
                  </a:lnTo>
                  <a:lnTo>
                    <a:pt x="20" y="1"/>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2" name="Freeform 44"/>
            <p:cNvSpPr>
              <a:spLocks/>
            </p:cNvSpPr>
            <p:nvPr/>
          </p:nvSpPr>
          <p:spPr bwMode="auto">
            <a:xfrm>
              <a:off x="1064" y="2084"/>
              <a:ext cx="17" cy="17"/>
            </a:xfrm>
            <a:custGeom>
              <a:avLst/>
              <a:gdLst>
                <a:gd name="T0" fmla="*/ 4 w 17"/>
                <a:gd name="T1" fmla="*/ 0 h 17"/>
                <a:gd name="T2" fmla="*/ 0 w 17"/>
                <a:gd name="T3" fmla="*/ 4 h 17"/>
                <a:gd name="T4" fmla="*/ 6 w 17"/>
                <a:gd name="T5" fmla="*/ 16 h 17"/>
                <a:gd name="T6" fmla="*/ 16 w 17"/>
                <a:gd name="T7" fmla="*/ 16 h 17"/>
                <a:gd name="T8" fmla="*/ 4 w 17"/>
                <a:gd name="T9" fmla="*/ 0 h 17"/>
              </a:gdLst>
              <a:ahLst/>
              <a:cxnLst>
                <a:cxn ang="0">
                  <a:pos x="T0" y="T1"/>
                </a:cxn>
                <a:cxn ang="0">
                  <a:pos x="T2" y="T3"/>
                </a:cxn>
                <a:cxn ang="0">
                  <a:pos x="T4" y="T5"/>
                </a:cxn>
                <a:cxn ang="0">
                  <a:pos x="T6" y="T7"/>
                </a:cxn>
                <a:cxn ang="0">
                  <a:pos x="T8" y="T9"/>
                </a:cxn>
              </a:cxnLst>
              <a:rect l="0" t="0" r="r" b="b"/>
              <a:pathLst>
                <a:path w="17" h="17">
                  <a:moveTo>
                    <a:pt x="4" y="0"/>
                  </a:moveTo>
                  <a:lnTo>
                    <a:pt x="0" y="4"/>
                  </a:lnTo>
                  <a:lnTo>
                    <a:pt x="6" y="16"/>
                  </a:lnTo>
                  <a:lnTo>
                    <a:pt x="16" y="16"/>
                  </a:lnTo>
                  <a:lnTo>
                    <a:pt x="4" y="0"/>
                  </a:lnTo>
                </a:path>
              </a:pathLst>
            </a:custGeom>
            <a:solidFill>
              <a:srgbClr val="61616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3" name="Freeform 45"/>
            <p:cNvSpPr>
              <a:spLocks/>
            </p:cNvSpPr>
            <p:nvPr/>
          </p:nvSpPr>
          <p:spPr bwMode="auto">
            <a:xfrm>
              <a:off x="1059" y="2087"/>
              <a:ext cx="17" cy="17"/>
            </a:xfrm>
            <a:custGeom>
              <a:avLst/>
              <a:gdLst>
                <a:gd name="T0" fmla="*/ 16 w 17"/>
                <a:gd name="T1" fmla="*/ 16 h 17"/>
                <a:gd name="T2" fmla="*/ 0 w 17"/>
                <a:gd name="T3" fmla="*/ 16 h 17"/>
                <a:gd name="T4" fmla="*/ 0 w 17"/>
                <a:gd name="T5" fmla="*/ 0 h 17"/>
                <a:gd name="T6" fmla="*/ 8 w 17"/>
                <a:gd name="T7" fmla="*/ 0 h 17"/>
                <a:gd name="T8" fmla="*/ 16 w 17"/>
                <a:gd name="T9" fmla="*/ 16 h 17"/>
              </a:gdLst>
              <a:ahLst/>
              <a:cxnLst>
                <a:cxn ang="0">
                  <a:pos x="T0" y="T1"/>
                </a:cxn>
                <a:cxn ang="0">
                  <a:pos x="T2" y="T3"/>
                </a:cxn>
                <a:cxn ang="0">
                  <a:pos x="T4" y="T5"/>
                </a:cxn>
                <a:cxn ang="0">
                  <a:pos x="T6" y="T7"/>
                </a:cxn>
                <a:cxn ang="0">
                  <a:pos x="T8" y="T9"/>
                </a:cxn>
              </a:cxnLst>
              <a:rect l="0" t="0" r="r" b="b"/>
              <a:pathLst>
                <a:path w="17" h="17">
                  <a:moveTo>
                    <a:pt x="16" y="16"/>
                  </a:moveTo>
                  <a:lnTo>
                    <a:pt x="0" y="16"/>
                  </a:lnTo>
                  <a:lnTo>
                    <a:pt x="0" y="0"/>
                  </a:lnTo>
                  <a:lnTo>
                    <a:pt x="8" y="0"/>
                  </a:lnTo>
                  <a:lnTo>
                    <a:pt x="16" y="16"/>
                  </a:lnTo>
                </a:path>
              </a:pathLst>
            </a:custGeom>
            <a:solidFill>
              <a:srgbClr val="61616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4" name="Freeform 46"/>
            <p:cNvSpPr>
              <a:spLocks/>
            </p:cNvSpPr>
            <p:nvPr/>
          </p:nvSpPr>
          <p:spPr bwMode="auto">
            <a:xfrm>
              <a:off x="1051" y="208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61616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55" name="Freeform 47"/>
            <p:cNvSpPr>
              <a:spLocks/>
            </p:cNvSpPr>
            <p:nvPr/>
          </p:nvSpPr>
          <p:spPr bwMode="auto">
            <a:xfrm>
              <a:off x="263" y="2123"/>
              <a:ext cx="880" cy="30"/>
            </a:xfrm>
            <a:custGeom>
              <a:avLst/>
              <a:gdLst>
                <a:gd name="T0" fmla="*/ 55 w 880"/>
                <a:gd name="T1" fmla="*/ 26 h 30"/>
                <a:gd name="T2" fmla="*/ 78 w 880"/>
                <a:gd name="T3" fmla="*/ 28 h 30"/>
                <a:gd name="T4" fmla="*/ 124 w 880"/>
                <a:gd name="T5" fmla="*/ 29 h 30"/>
                <a:gd name="T6" fmla="*/ 760 w 880"/>
                <a:gd name="T7" fmla="*/ 24 h 30"/>
                <a:gd name="T8" fmla="*/ 776 w 880"/>
                <a:gd name="T9" fmla="*/ 24 h 30"/>
                <a:gd name="T10" fmla="*/ 791 w 880"/>
                <a:gd name="T11" fmla="*/ 23 h 30"/>
                <a:gd name="T12" fmla="*/ 807 w 880"/>
                <a:gd name="T13" fmla="*/ 22 h 30"/>
                <a:gd name="T14" fmla="*/ 822 w 880"/>
                <a:gd name="T15" fmla="*/ 21 h 30"/>
                <a:gd name="T16" fmla="*/ 827 w 880"/>
                <a:gd name="T17" fmla="*/ 21 h 30"/>
                <a:gd name="T18" fmla="*/ 837 w 880"/>
                <a:gd name="T19" fmla="*/ 20 h 30"/>
                <a:gd name="T20" fmla="*/ 846 w 880"/>
                <a:gd name="T21" fmla="*/ 18 h 30"/>
                <a:gd name="T22" fmla="*/ 856 w 880"/>
                <a:gd name="T23" fmla="*/ 17 h 30"/>
                <a:gd name="T24" fmla="*/ 865 w 880"/>
                <a:gd name="T25" fmla="*/ 15 h 30"/>
                <a:gd name="T26" fmla="*/ 875 w 880"/>
                <a:gd name="T27" fmla="*/ 13 h 30"/>
                <a:gd name="T28" fmla="*/ 879 w 880"/>
                <a:gd name="T29" fmla="*/ 12 h 30"/>
                <a:gd name="T30" fmla="*/ 879 w 880"/>
                <a:gd name="T31" fmla="*/ 10 h 30"/>
                <a:gd name="T32" fmla="*/ 879 w 880"/>
                <a:gd name="T33" fmla="*/ 8 h 30"/>
                <a:gd name="T34" fmla="*/ 878 w 880"/>
                <a:gd name="T35" fmla="*/ 7 h 30"/>
                <a:gd name="T36" fmla="*/ 877 w 880"/>
                <a:gd name="T37" fmla="*/ 6 h 30"/>
                <a:gd name="T38" fmla="*/ 876 w 880"/>
                <a:gd name="T39" fmla="*/ 4 h 30"/>
                <a:gd name="T40" fmla="*/ 873 w 880"/>
                <a:gd name="T41" fmla="*/ 2 h 30"/>
                <a:gd name="T42" fmla="*/ 870 w 880"/>
                <a:gd name="T43" fmla="*/ 0 h 30"/>
                <a:gd name="T44" fmla="*/ 859 w 880"/>
                <a:gd name="T45" fmla="*/ 2 h 30"/>
                <a:gd name="T46" fmla="*/ 845 w 880"/>
                <a:gd name="T47" fmla="*/ 5 h 30"/>
                <a:gd name="T48" fmla="*/ 820 w 880"/>
                <a:gd name="T49" fmla="*/ 7 h 30"/>
                <a:gd name="T50" fmla="*/ 795 w 880"/>
                <a:gd name="T51" fmla="*/ 9 h 30"/>
                <a:gd name="T52" fmla="*/ 770 w 880"/>
                <a:gd name="T53" fmla="*/ 10 h 30"/>
                <a:gd name="T54" fmla="*/ 734 w 880"/>
                <a:gd name="T55" fmla="*/ 11 h 30"/>
                <a:gd name="T56" fmla="*/ 677 w 880"/>
                <a:gd name="T57" fmla="*/ 12 h 30"/>
                <a:gd name="T58" fmla="*/ 637 w 880"/>
                <a:gd name="T59" fmla="*/ 12 h 30"/>
                <a:gd name="T60" fmla="*/ 553 w 880"/>
                <a:gd name="T61" fmla="*/ 13 h 30"/>
                <a:gd name="T62" fmla="*/ 532 w 880"/>
                <a:gd name="T63" fmla="*/ 13 h 30"/>
                <a:gd name="T64" fmla="*/ 517 w 880"/>
                <a:gd name="T65" fmla="*/ 13 h 30"/>
                <a:gd name="T66" fmla="*/ 445 w 880"/>
                <a:gd name="T67" fmla="*/ 13 h 30"/>
                <a:gd name="T68" fmla="*/ 438 w 880"/>
                <a:gd name="T69" fmla="*/ 14 h 30"/>
                <a:gd name="T70" fmla="*/ 322 w 880"/>
                <a:gd name="T71" fmla="*/ 14 h 30"/>
                <a:gd name="T72" fmla="*/ 314 w 880"/>
                <a:gd name="T73" fmla="*/ 14 h 30"/>
                <a:gd name="T74" fmla="*/ 191 w 880"/>
                <a:gd name="T75" fmla="*/ 14 h 30"/>
                <a:gd name="T76" fmla="*/ 102 w 880"/>
                <a:gd name="T77" fmla="*/ 15 h 30"/>
                <a:gd name="T78" fmla="*/ 102 w 880"/>
                <a:gd name="T79" fmla="*/ 14 h 30"/>
                <a:gd name="T80" fmla="*/ 104 w 880"/>
                <a:gd name="T81" fmla="*/ 14 h 30"/>
                <a:gd name="T82" fmla="*/ 95 w 880"/>
                <a:gd name="T83" fmla="*/ 14 h 30"/>
                <a:gd name="T84" fmla="*/ 70 w 880"/>
                <a:gd name="T85" fmla="*/ 13 h 30"/>
                <a:gd name="T86" fmla="*/ 52 w 880"/>
                <a:gd name="T87" fmla="*/ 12 h 30"/>
                <a:gd name="T88" fmla="*/ 36 w 880"/>
                <a:gd name="T89" fmla="*/ 11 h 30"/>
                <a:gd name="T90" fmla="*/ 22 w 880"/>
                <a:gd name="T91" fmla="*/ 10 h 30"/>
                <a:gd name="T92" fmla="*/ 11 w 880"/>
                <a:gd name="T93" fmla="*/ 8 h 30"/>
                <a:gd name="T94" fmla="*/ 0 w 880"/>
                <a:gd name="T95" fmla="*/ 6 h 30"/>
                <a:gd name="T96" fmla="*/ 55 w 880"/>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0" h="30">
                  <a:moveTo>
                    <a:pt x="55" y="26"/>
                  </a:moveTo>
                  <a:lnTo>
                    <a:pt x="78" y="28"/>
                  </a:lnTo>
                  <a:lnTo>
                    <a:pt x="124" y="29"/>
                  </a:lnTo>
                  <a:lnTo>
                    <a:pt x="760" y="24"/>
                  </a:lnTo>
                  <a:lnTo>
                    <a:pt x="776" y="24"/>
                  </a:lnTo>
                  <a:lnTo>
                    <a:pt x="791" y="23"/>
                  </a:lnTo>
                  <a:lnTo>
                    <a:pt x="807" y="22"/>
                  </a:lnTo>
                  <a:lnTo>
                    <a:pt x="822" y="21"/>
                  </a:lnTo>
                  <a:lnTo>
                    <a:pt x="827" y="21"/>
                  </a:lnTo>
                  <a:lnTo>
                    <a:pt x="837" y="20"/>
                  </a:lnTo>
                  <a:lnTo>
                    <a:pt x="846" y="18"/>
                  </a:lnTo>
                  <a:lnTo>
                    <a:pt x="856" y="17"/>
                  </a:lnTo>
                  <a:lnTo>
                    <a:pt x="865" y="15"/>
                  </a:lnTo>
                  <a:lnTo>
                    <a:pt x="875" y="13"/>
                  </a:lnTo>
                  <a:lnTo>
                    <a:pt x="879" y="12"/>
                  </a:lnTo>
                  <a:lnTo>
                    <a:pt x="879" y="10"/>
                  </a:lnTo>
                  <a:lnTo>
                    <a:pt x="879" y="8"/>
                  </a:lnTo>
                  <a:lnTo>
                    <a:pt x="878" y="7"/>
                  </a:lnTo>
                  <a:lnTo>
                    <a:pt x="877" y="6"/>
                  </a:lnTo>
                  <a:lnTo>
                    <a:pt x="876" y="4"/>
                  </a:lnTo>
                  <a:lnTo>
                    <a:pt x="873" y="2"/>
                  </a:lnTo>
                  <a:lnTo>
                    <a:pt x="870" y="0"/>
                  </a:lnTo>
                  <a:lnTo>
                    <a:pt x="859" y="2"/>
                  </a:lnTo>
                  <a:lnTo>
                    <a:pt x="845" y="5"/>
                  </a:lnTo>
                  <a:lnTo>
                    <a:pt x="820" y="7"/>
                  </a:lnTo>
                  <a:lnTo>
                    <a:pt x="795" y="9"/>
                  </a:lnTo>
                  <a:lnTo>
                    <a:pt x="770" y="10"/>
                  </a:lnTo>
                  <a:lnTo>
                    <a:pt x="734" y="11"/>
                  </a:lnTo>
                  <a:lnTo>
                    <a:pt x="677" y="12"/>
                  </a:lnTo>
                  <a:lnTo>
                    <a:pt x="637" y="12"/>
                  </a:lnTo>
                  <a:lnTo>
                    <a:pt x="553" y="13"/>
                  </a:lnTo>
                  <a:lnTo>
                    <a:pt x="532" y="13"/>
                  </a:lnTo>
                  <a:lnTo>
                    <a:pt x="517" y="13"/>
                  </a:lnTo>
                  <a:lnTo>
                    <a:pt x="445" y="13"/>
                  </a:lnTo>
                  <a:lnTo>
                    <a:pt x="438" y="14"/>
                  </a:lnTo>
                  <a:lnTo>
                    <a:pt x="322" y="14"/>
                  </a:lnTo>
                  <a:lnTo>
                    <a:pt x="314" y="14"/>
                  </a:lnTo>
                  <a:lnTo>
                    <a:pt x="191" y="14"/>
                  </a:lnTo>
                  <a:lnTo>
                    <a:pt x="102" y="15"/>
                  </a:lnTo>
                  <a:lnTo>
                    <a:pt x="102" y="14"/>
                  </a:lnTo>
                  <a:lnTo>
                    <a:pt x="104" y="14"/>
                  </a:lnTo>
                  <a:lnTo>
                    <a:pt x="95" y="14"/>
                  </a:lnTo>
                  <a:lnTo>
                    <a:pt x="70" y="13"/>
                  </a:lnTo>
                  <a:lnTo>
                    <a:pt x="52" y="12"/>
                  </a:lnTo>
                  <a:lnTo>
                    <a:pt x="36" y="11"/>
                  </a:lnTo>
                  <a:lnTo>
                    <a:pt x="22" y="10"/>
                  </a:lnTo>
                  <a:lnTo>
                    <a:pt x="11" y="8"/>
                  </a:lnTo>
                  <a:lnTo>
                    <a:pt x="0" y="6"/>
                  </a:lnTo>
                  <a:lnTo>
                    <a:pt x="55" y="26"/>
                  </a:lnTo>
                </a:path>
              </a:pathLst>
            </a:custGeom>
            <a:solidFill>
              <a:schemeClr val="tx2"/>
            </a:solidFill>
            <a:ln w="1270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pic>
        <p:nvPicPr>
          <p:cNvPr id="17457" name="Picture 4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363" y="962025"/>
            <a:ext cx="9286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58" name="Picture 5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850" y="1787525"/>
            <a:ext cx="15970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9" name="Text Box 51"/>
          <p:cNvSpPr txBox="1">
            <a:spLocks noChangeArrowheads="1"/>
          </p:cNvSpPr>
          <p:nvPr/>
        </p:nvSpPr>
        <p:spPr bwMode="auto">
          <a:xfrm>
            <a:off x="4867275" y="2555875"/>
            <a:ext cx="412273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New Roman" pitchFamily="18" charset="0"/>
              </a:defRPr>
            </a:lvl1pPr>
            <a:lvl2pPr marL="803275" indent="-346075">
              <a:spcBef>
                <a:spcPct val="0"/>
              </a:spcBef>
              <a:defRPr sz="2400">
                <a:solidFill>
                  <a:schemeClr val="tx1"/>
                </a:solidFill>
                <a:latin typeface="Times New Roman" pitchFamily="18" charset="0"/>
              </a:defRPr>
            </a:lvl2pPr>
            <a:lvl3pPr marL="1195388" indent="-169863">
              <a:spcBef>
                <a:spcPct val="0"/>
              </a:spcBef>
              <a:defRPr sz="2400">
                <a:solidFill>
                  <a:schemeClr val="tx1"/>
                </a:solidFill>
                <a:latin typeface="Times New Roman" pitchFamily="18" charset="0"/>
              </a:defRPr>
            </a:lvl3pPr>
            <a:lvl4pPr marL="1477963" indent="-168275">
              <a:spcBef>
                <a:spcPct val="0"/>
              </a:spcBef>
              <a:defRPr sz="2400">
                <a:solidFill>
                  <a:schemeClr val="tx1"/>
                </a:solidFill>
                <a:latin typeface="Times New Roman" pitchFamily="18" charset="0"/>
              </a:defRPr>
            </a:lvl4pPr>
            <a:lvl5pPr marL="1724025" indent="-131763">
              <a:spcBef>
                <a:spcPct val="0"/>
              </a:spcBef>
              <a:defRPr sz="2400">
                <a:solidFill>
                  <a:schemeClr val="tx1"/>
                </a:solidFill>
                <a:latin typeface="Times New Roman" pitchFamily="18" charset="0"/>
              </a:defRPr>
            </a:lvl5pPr>
            <a:lvl6pPr marL="2181225" indent="-131763" eaLnBrk="0" fontAlgn="base" hangingPunct="0">
              <a:spcBef>
                <a:spcPct val="0"/>
              </a:spcBef>
              <a:spcAft>
                <a:spcPct val="0"/>
              </a:spcAft>
              <a:defRPr sz="2400">
                <a:solidFill>
                  <a:schemeClr val="tx1"/>
                </a:solidFill>
                <a:latin typeface="Times New Roman" pitchFamily="18" charset="0"/>
              </a:defRPr>
            </a:lvl6pPr>
            <a:lvl7pPr marL="2638425" indent="-131763" eaLnBrk="0" fontAlgn="base" hangingPunct="0">
              <a:spcBef>
                <a:spcPct val="0"/>
              </a:spcBef>
              <a:spcAft>
                <a:spcPct val="0"/>
              </a:spcAft>
              <a:defRPr sz="2400">
                <a:solidFill>
                  <a:schemeClr val="tx1"/>
                </a:solidFill>
                <a:latin typeface="Times New Roman" pitchFamily="18" charset="0"/>
              </a:defRPr>
            </a:lvl7pPr>
            <a:lvl8pPr marL="3095625" indent="-131763" eaLnBrk="0" fontAlgn="base" hangingPunct="0">
              <a:spcBef>
                <a:spcPct val="0"/>
              </a:spcBef>
              <a:spcAft>
                <a:spcPct val="0"/>
              </a:spcAft>
              <a:defRPr sz="2400">
                <a:solidFill>
                  <a:schemeClr val="tx1"/>
                </a:solidFill>
                <a:latin typeface="Times New Roman" pitchFamily="18" charset="0"/>
              </a:defRPr>
            </a:lvl8pPr>
            <a:lvl9pPr marL="3552825" indent="-131763"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None/>
            </a:pPr>
            <a:endParaRPr lang="en-US" altLang="cs-CZ" sz="1800" dirty="0">
              <a:solidFill>
                <a:srgbClr val="66FF66"/>
              </a:solidFill>
              <a:latin typeface="Arial" charset="0"/>
            </a:endParaRPr>
          </a:p>
        </p:txBody>
      </p:sp>
      <p:sp>
        <p:nvSpPr>
          <p:cNvPr id="3" name="TextovéPole 2"/>
          <p:cNvSpPr txBox="1"/>
          <p:nvPr/>
        </p:nvSpPr>
        <p:spPr>
          <a:xfrm>
            <a:off x="6928644" y="6510424"/>
            <a:ext cx="184731" cy="369332"/>
          </a:xfrm>
          <a:prstGeom prst="rect">
            <a:avLst/>
          </a:prstGeom>
          <a:noFill/>
        </p:spPr>
        <p:txBody>
          <a:bodyPr wrap="none" rtlCol="0">
            <a:spAutoFit/>
          </a:bodyPr>
          <a:lstStyle/>
          <a:p>
            <a:endParaRPr lang="cs-CZ" dirty="0"/>
          </a:p>
        </p:txBody>
      </p:sp>
      <p:pic>
        <p:nvPicPr>
          <p:cNvPr id="4" name="Obráze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3876" y="6387306"/>
            <a:ext cx="3290124" cy="461168"/>
          </a:xfrm>
          <a:prstGeom prst="rect">
            <a:avLst/>
          </a:prstGeom>
        </p:spPr>
      </p:pic>
      <p:sp>
        <p:nvSpPr>
          <p:cNvPr id="2" name="Zástupný symbol pro číslo snímku 1"/>
          <p:cNvSpPr>
            <a:spLocks noGrp="1"/>
          </p:cNvSpPr>
          <p:nvPr>
            <p:ph type="sldNum" sz="quarter" idx="12"/>
          </p:nvPr>
        </p:nvSpPr>
        <p:spPr/>
        <p:txBody>
          <a:bodyPr/>
          <a:lstStyle/>
          <a:p>
            <a:fld id="{01075E64-F25F-4293-88B8-21D99AB0481C}" type="slidenum">
              <a:rPr lang="cs-CZ" smtClean="0"/>
              <a:t>23</a:t>
            </a:fld>
            <a:endParaRPr lang="cs-CZ"/>
          </a:p>
        </p:txBody>
      </p:sp>
    </p:spTree>
    <p:extLst>
      <p:ext uri="{BB962C8B-B14F-4D97-AF65-F5344CB8AC3E}">
        <p14:creationId xmlns:p14="http://schemas.microsoft.com/office/powerpoint/2010/main" val="1780740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107504" y="274638"/>
            <a:ext cx="9036496" cy="563562"/>
          </a:xfrm>
        </p:spPr>
        <p:txBody>
          <a:bodyPr>
            <a:noAutofit/>
          </a:bodyPr>
          <a:lstStyle/>
          <a:p>
            <a:r>
              <a:rPr lang="fr-FR" altLang="cs-CZ" sz="2400" b="1" dirty="0" smtClean="0"/>
              <a:t>Radionuklidy produkované kosmickým zářením</a:t>
            </a:r>
            <a:r>
              <a:rPr lang="cs-CZ" altLang="cs-CZ" sz="2400" b="1" dirty="0" smtClean="0"/>
              <a:t> v atmosféře</a:t>
            </a:r>
          </a:p>
        </p:txBody>
      </p:sp>
      <p:graphicFrame>
        <p:nvGraphicFramePr>
          <p:cNvPr id="3" name="Tabulka 2"/>
          <p:cNvGraphicFramePr>
            <a:graphicFrameLocks noGrp="1"/>
          </p:cNvGraphicFramePr>
          <p:nvPr>
            <p:extLst>
              <p:ext uri="{D42A27DB-BD31-4B8C-83A1-F6EECF244321}">
                <p14:modId xmlns:p14="http://schemas.microsoft.com/office/powerpoint/2010/main" val="3446569885"/>
              </p:ext>
            </p:extLst>
          </p:nvPr>
        </p:nvGraphicFramePr>
        <p:xfrm>
          <a:off x="1259632" y="835025"/>
          <a:ext cx="6984776" cy="6007097"/>
        </p:xfrm>
        <a:graphic>
          <a:graphicData uri="http://schemas.openxmlformats.org/drawingml/2006/table">
            <a:tbl>
              <a:tblPr/>
              <a:tblGrid>
                <a:gridCol w="950168"/>
                <a:gridCol w="1295400"/>
                <a:gridCol w="1219200"/>
                <a:gridCol w="1676400"/>
                <a:gridCol w="1843608"/>
              </a:tblGrid>
              <a:tr h="640148">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800" b="1" i="0" u="none" strike="noStrike" cap="none" normalizeH="0" baseline="0" dirty="0" smtClean="0">
                          <a:ln>
                            <a:noFill/>
                          </a:ln>
                          <a:solidFill>
                            <a:schemeClr val="tx1"/>
                          </a:solidFill>
                          <a:effectLst/>
                          <a:latin typeface="Times New Roman" pitchFamily="18" charset="0"/>
                          <a:cs typeface="Times New Roman" pitchFamily="18" charset="0"/>
                        </a:rPr>
                        <a:t>Nuklid</a:t>
                      </a:r>
                      <a:endPar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800" b="1" i="0" u="none" strike="noStrike" cap="none" normalizeH="0" baseline="0" dirty="0" smtClean="0">
                          <a:ln>
                            <a:noFill/>
                          </a:ln>
                          <a:solidFill>
                            <a:schemeClr val="tx1"/>
                          </a:solidFill>
                          <a:effectLst/>
                          <a:latin typeface="Times New Roman" pitchFamily="18" charset="0"/>
                          <a:cs typeface="Times New Roman" pitchFamily="18" charset="0"/>
                        </a:rPr>
                        <a:t>T½</a:t>
                      </a:r>
                      <a:endPar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800" b="1" i="0" u="none" strike="noStrike" cap="none" normalizeH="0" baseline="0" dirty="0" smtClean="0">
                          <a:ln>
                            <a:noFill/>
                          </a:ln>
                          <a:solidFill>
                            <a:schemeClr val="tx1"/>
                          </a:solidFill>
                          <a:effectLst/>
                          <a:latin typeface="Times New Roman" pitchFamily="18" charset="0"/>
                          <a:cs typeface="Times New Roman" pitchFamily="18" charset="0"/>
                        </a:rPr>
                        <a:t>mBq/m3</a:t>
                      </a:r>
                      <a:endPar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rPr>
                        <a:t>Totální aktivita v </a:t>
                      </a:r>
                      <a:r>
                        <a:rPr kumimoji="0" lang="cs-CZ" altLang="cs-CZ" sz="1800" b="1" i="0" u="none" strike="noStrike" cap="none" normalizeH="0" baseline="0" dirty="0" err="1" smtClean="0">
                          <a:ln>
                            <a:noFill/>
                          </a:ln>
                          <a:solidFill>
                            <a:schemeClr val="tx1"/>
                          </a:solidFill>
                          <a:effectLst/>
                          <a:latin typeface="Times New Roman" pitchFamily="18" charset="0"/>
                          <a:cs typeface="Times New Roman" pitchFamily="18" charset="0"/>
                        </a:rPr>
                        <a:t>PBq</a:t>
                      </a:r>
                      <a:endPar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rPr>
                        <a:t>Typ záření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rPr>
                        <a:t>Energie v </a:t>
                      </a:r>
                      <a:r>
                        <a:rPr kumimoji="0" lang="cs-CZ" altLang="cs-CZ" sz="1800" b="1" i="0" u="none" strike="noStrike" cap="none" normalizeH="0" baseline="0" dirty="0" err="1" smtClean="0">
                          <a:ln>
                            <a:noFill/>
                          </a:ln>
                          <a:solidFill>
                            <a:schemeClr val="tx1"/>
                          </a:solidFill>
                          <a:effectLst/>
                          <a:latin typeface="Times New Roman" pitchFamily="18" charset="0"/>
                          <a:cs typeface="Times New Roman" pitchFamily="18" charset="0"/>
                        </a:rPr>
                        <a:t>MeV</a:t>
                      </a:r>
                      <a:endPar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42676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3H 	</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12.3 y</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1275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smtClean="0">
                          <a:ln>
                            <a:noFill/>
                          </a:ln>
                          <a:solidFill>
                            <a:schemeClr val="tx1"/>
                          </a:solidFill>
                          <a:effectLst/>
                          <a:latin typeface="Times New Roman" pitchFamily="18" charset="0"/>
                          <a:cs typeface="Times New Roman" pitchFamily="18" charset="0"/>
                        </a:rPr>
                        <a:t>β- 0.0186</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400" b="1" i="0" u="none" strike="noStrike" cap="none" normalizeH="0" baseline="0" dirty="0" smtClean="0">
                          <a:ln>
                            <a:noFill/>
                          </a:ln>
                          <a:solidFill>
                            <a:schemeClr val="tx1"/>
                          </a:solidFill>
                          <a:effectLst/>
                          <a:latin typeface="Times New Roman" pitchFamily="18" charset="0"/>
                          <a:cs typeface="Times New Roman" pitchFamily="18" charset="0"/>
                        </a:rPr>
                        <a:t>7Be</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400" b="1" i="0" u="none" strike="noStrike" cap="none" normalizeH="0" baseline="0" smtClean="0">
                          <a:ln>
                            <a:noFill/>
                          </a:ln>
                          <a:solidFill>
                            <a:schemeClr val="tx1"/>
                          </a:solidFill>
                          <a:effectLst/>
                          <a:latin typeface="Times New Roman" pitchFamily="18" charset="0"/>
                          <a:cs typeface="Times New Roman" pitchFamily="18" charset="0"/>
                        </a:rPr>
                        <a:t>53.3 d</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400" b="1" i="0" u="none" strike="noStrike" cap="none" normalizeH="0" baseline="0" dirty="0" smtClean="0">
                          <a:ln>
                            <a:noFill/>
                          </a:ln>
                          <a:solidFill>
                            <a:schemeClr val="tx1"/>
                          </a:solidFill>
                          <a:effectLst/>
                          <a:latin typeface="Times New Roman" pitchFamily="18" charset="0"/>
                          <a:cs typeface="Times New Roman" pitchFamily="18" charset="0"/>
                        </a:rPr>
                        <a:t>12.5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413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EC, 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10Be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400" b="1" i="0" u="none" strike="noStrike" cap="none" normalizeH="0" baseline="0" dirty="0" smtClean="0">
                          <a:ln>
                            <a:noFill/>
                          </a:ln>
                          <a:solidFill>
                            <a:schemeClr val="tx1"/>
                          </a:solidFill>
                          <a:effectLst/>
                          <a:latin typeface="Times New Roman" pitchFamily="18" charset="0"/>
                          <a:cs typeface="Times New Roman" pitchFamily="18" charset="0"/>
                        </a:rPr>
                        <a:t>1,51x106y</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0.15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β- 0.555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14C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5730y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56.3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12750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β- 0.156</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42676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22Na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2.6y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0.0021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0.44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+ 0.545, </a:t>
                      </a: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γ 1.28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26Al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400" b="1" i="0" u="none" strike="noStrike" cap="none" normalizeH="0" baseline="0" dirty="0" smtClean="0">
                          <a:ln>
                            <a:noFill/>
                          </a:ln>
                          <a:solidFill>
                            <a:schemeClr val="tx1"/>
                          </a:solidFill>
                          <a:effectLst/>
                          <a:latin typeface="Times New Roman" pitchFamily="18" charset="0"/>
                          <a:cs typeface="Times New Roman" pitchFamily="18" charset="0"/>
                        </a:rPr>
                        <a:t>1,51x106</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1.5x10-8</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0.71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β- 2.85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32Si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rPr>
                        <a:t>172y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2.5x10-5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0.82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β- 0.1</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32P</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rPr>
                        <a:t>14.3d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0.27</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4.1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β- 1.71</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33P</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25.3d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0.15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β- 0.246</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35S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smtClean="0">
                          <a:ln>
                            <a:noFill/>
                          </a:ln>
                          <a:solidFill>
                            <a:schemeClr val="tx1"/>
                          </a:solidFill>
                          <a:effectLst/>
                          <a:latin typeface="Times New Roman" pitchFamily="18" charset="0"/>
                          <a:cs typeface="Times New Roman" pitchFamily="18" charset="0"/>
                        </a:rPr>
                        <a:t>87.5 d</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smtClean="0">
                          <a:ln>
                            <a:noFill/>
                          </a:ln>
                          <a:solidFill>
                            <a:schemeClr val="tx1"/>
                          </a:solidFill>
                          <a:effectLst/>
                          <a:latin typeface="Times New Roman" pitchFamily="18" charset="0"/>
                          <a:cs typeface="Times New Roman" pitchFamily="18" charset="0"/>
                        </a:rPr>
                        <a:t>0.16</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7.1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β- 0.167</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2676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36Cl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dirty="0" smtClean="0">
                          <a:ln>
                            <a:noFill/>
                          </a:ln>
                          <a:solidFill>
                            <a:schemeClr val="tx1"/>
                          </a:solidFill>
                          <a:effectLst/>
                          <a:latin typeface="Times New Roman" pitchFamily="18" charset="0"/>
                          <a:cs typeface="Times New Roman" pitchFamily="18" charset="0"/>
                        </a:rPr>
                        <a:t>3.01x105 y</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smtClean="0">
                          <a:ln>
                            <a:noFill/>
                          </a:ln>
                          <a:solidFill>
                            <a:schemeClr val="tx1"/>
                          </a:solidFill>
                          <a:effectLst/>
                          <a:latin typeface="Times New Roman" pitchFamily="18" charset="0"/>
                          <a:cs typeface="Times New Roman" pitchFamily="18" charset="0"/>
                        </a:rPr>
                        <a:t>9.3x10-8</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5.6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β- 0.714, β +,EC</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rPr>
                        <a:t>37Ar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dirty="0" smtClean="0">
                          <a:ln>
                            <a:noFill/>
                          </a:ln>
                          <a:solidFill>
                            <a:schemeClr val="tx1"/>
                          </a:solidFill>
                          <a:effectLst/>
                          <a:latin typeface="Times New Roman" pitchFamily="18" charset="0"/>
                          <a:cs typeface="Times New Roman" pitchFamily="18" charset="0"/>
                        </a:rPr>
                        <a:t>35.0 d</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cs-CZ" sz="1400" b="1" i="0" u="none" strike="noStrike" cap="none" normalizeH="0" baseline="0" smtClean="0">
                          <a:ln>
                            <a:noFill/>
                          </a:ln>
                          <a:solidFill>
                            <a:schemeClr val="tx1"/>
                          </a:solidFill>
                          <a:effectLst/>
                          <a:latin typeface="Times New Roman" pitchFamily="18" charset="0"/>
                          <a:cs typeface="Times New Roman" pitchFamily="18" charset="0"/>
                        </a:rPr>
                        <a:t>0.43</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EC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rPr>
                        <a:t>29Ar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269 y</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6.5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rPr>
                        <a:t>28.6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β- 0.56</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rPr>
                        <a:t>81Kr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smtClean="0">
                          <a:ln>
                            <a:noFill/>
                          </a:ln>
                          <a:solidFill>
                            <a:schemeClr val="tx1"/>
                          </a:solidFill>
                          <a:effectLst/>
                          <a:latin typeface="Times New Roman" pitchFamily="18" charset="0"/>
                          <a:cs typeface="Times New Roman" pitchFamily="18" charset="0"/>
                        </a:rPr>
                        <a:t>2.29x105 y</a:t>
                      </a:r>
                      <a:endParaRPr kumimoji="0" lang="cs-CZ" altLang="cs-CZ"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0.0012</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0.005</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cs-CZ" sz="1400" b="1" i="0" u="none" strike="noStrike" cap="none" normalizeH="0" baseline="0" dirty="0" smtClean="0">
                          <a:ln>
                            <a:noFill/>
                          </a:ln>
                          <a:solidFill>
                            <a:schemeClr val="tx1"/>
                          </a:solidFill>
                          <a:effectLst/>
                          <a:latin typeface="Times New Roman" pitchFamily="18" charset="0"/>
                          <a:cs typeface="Times New Roman" pitchFamily="18" charset="0"/>
                        </a:rPr>
                        <a:t>EC</a:t>
                      </a:r>
                      <a:endParaRPr kumimoji="0" lang="cs-CZ" altLang="cs-CZ"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2" name="Zástupný symbol pro číslo snímku 1"/>
          <p:cNvSpPr>
            <a:spLocks noGrp="1"/>
          </p:cNvSpPr>
          <p:nvPr>
            <p:ph type="sldNum" sz="quarter" idx="12"/>
          </p:nvPr>
        </p:nvSpPr>
        <p:spPr/>
        <p:txBody>
          <a:bodyPr/>
          <a:lstStyle/>
          <a:p>
            <a:fld id="{01075E64-F25F-4293-88B8-21D99AB0481C}" type="slidenum">
              <a:rPr lang="cs-CZ" smtClean="0"/>
              <a:t>24</a:t>
            </a:fld>
            <a:endParaRPr lang="cs-CZ"/>
          </a:p>
        </p:txBody>
      </p:sp>
    </p:spTree>
    <p:extLst>
      <p:ext uri="{BB962C8B-B14F-4D97-AF65-F5344CB8AC3E}">
        <p14:creationId xmlns:p14="http://schemas.microsoft.com/office/powerpoint/2010/main" val="2335349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Měření kosmického záření</a:t>
            </a:r>
            <a:endParaRPr lang="cs-CZ" sz="3200" b="1"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25</a:t>
            </a:fld>
            <a:endParaRPr lang="cs-CZ"/>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659" y="2492896"/>
            <a:ext cx="3648405" cy="2736304"/>
          </a:xfrm>
          <a:prstGeom prst="rect">
            <a:avLst/>
          </a:prstGeom>
        </p:spPr>
      </p:pic>
      <p:sp>
        <p:nvSpPr>
          <p:cNvPr id="5" name="TextovéPole 4"/>
          <p:cNvSpPr txBox="1"/>
          <p:nvPr/>
        </p:nvSpPr>
        <p:spPr>
          <a:xfrm>
            <a:off x="395535" y="1340768"/>
            <a:ext cx="5544617" cy="523220"/>
          </a:xfrm>
          <a:prstGeom prst="rect">
            <a:avLst/>
          </a:prstGeom>
          <a:noFill/>
        </p:spPr>
        <p:txBody>
          <a:bodyPr wrap="square" rtlCol="0">
            <a:spAutoFit/>
          </a:bodyPr>
          <a:lstStyle/>
          <a:p>
            <a:r>
              <a:rPr lang="cs-CZ" sz="2800" dirty="0" smtClean="0"/>
              <a:t>Kosmické záření měříme pomocí :</a:t>
            </a:r>
            <a:endParaRPr lang="cs-CZ" sz="2800" dirty="0"/>
          </a:p>
        </p:txBody>
      </p:sp>
      <p:sp>
        <p:nvSpPr>
          <p:cNvPr id="6" name="TextovéPole 5"/>
          <p:cNvSpPr txBox="1"/>
          <p:nvPr/>
        </p:nvSpPr>
        <p:spPr>
          <a:xfrm>
            <a:off x="683568" y="2492896"/>
            <a:ext cx="3384376" cy="3785652"/>
          </a:xfrm>
          <a:prstGeom prst="rect">
            <a:avLst/>
          </a:prstGeom>
          <a:noFill/>
        </p:spPr>
        <p:txBody>
          <a:bodyPr wrap="square" rtlCol="0">
            <a:spAutoFit/>
          </a:bodyPr>
          <a:lstStyle/>
          <a:p>
            <a:pPr marL="342900" indent="-342900">
              <a:buFont typeface="Wingdings" panose="05000000000000000000" pitchFamily="2" charset="2"/>
              <a:buChar char="Ø"/>
            </a:pPr>
            <a:r>
              <a:rPr lang="cs-CZ" sz="2400" dirty="0" smtClean="0"/>
              <a:t>Pozemních detektorů</a:t>
            </a:r>
          </a:p>
          <a:p>
            <a:pPr marL="342900" indent="-342900">
              <a:buFont typeface="Wingdings" panose="05000000000000000000" pitchFamily="2" charset="2"/>
              <a:buChar char="Ø"/>
            </a:pPr>
            <a:r>
              <a:rPr lang="cs-CZ" sz="2400" dirty="0" smtClean="0"/>
              <a:t> Na vysokohorských observatořích </a:t>
            </a:r>
          </a:p>
          <a:p>
            <a:pPr marL="342900" indent="-342900">
              <a:buFont typeface="Wingdings" panose="05000000000000000000" pitchFamily="2" charset="2"/>
              <a:buChar char="Ø"/>
            </a:pPr>
            <a:r>
              <a:rPr lang="cs-CZ" sz="2400" dirty="0" smtClean="0"/>
              <a:t> Na palubách letadel</a:t>
            </a:r>
          </a:p>
          <a:p>
            <a:pPr marL="342900" indent="-342900">
              <a:buFont typeface="Wingdings" panose="05000000000000000000" pitchFamily="2" charset="2"/>
              <a:buChar char="Ø"/>
            </a:pPr>
            <a:r>
              <a:rPr lang="cs-CZ" sz="2400" dirty="0" smtClean="0"/>
              <a:t>Pomocí balonových experimentů </a:t>
            </a:r>
          </a:p>
          <a:p>
            <a:pPr marL="342900" indent="-342900">
              <a:buFont typeface="Wingdings" panose="05000000000000000000" pitchFamily="2" charset="2"/>
              <a:buChar char="Ø"/>
            </a:pPr>
            <a:r>
              <a:rPr lang="cs-CZ" sz="2400" dirty="0" smtClean="0"/>
              <a:t>Na kosmických sondách, družicích a vesmírných stanicích</a:t>
            </a:r>
          </a:p>
          <a:p>
            <a:pPr marL="342900" indent="-342900">
              <a:buFont typeface="Wingdings" panose="05000000000000000000" pitchFamily="2" charset="2"/>
              <a:buChar char="Ø"/>
            </a:pPr>
            <a:endParaRPr lang="cs-CZ" sz="2400" dirty="0"/>
          </a:p>
        </p:txBody>
      </p:sp>
    </p:spTree>
    <p:extLst>
      <p:ext uri="{BB962C8B-B14F-4D97-AF65-F5344CB8AC3E}">
        <p14:creationId xmlns:p14="http://schemas.microsoft.com/office/powerpoint/2010/main" val="73068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Měření kosmického záření </a:t>
            </a:r>
            <a:r>
              <a:rPr lang="cs-CZ" sz="2800" b="1" dirty="0" smtClean="0"/>
              <a:t>– pozemní laboratoře</a:t>
            </a:r>
            <a:endParaRPr lang="cs-CZ" sz="28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26</a:t>
            </a:fld>
            <a:endParaRPr lang="cs-CZ"/>
          </a:p>
        </p:txBody>
      </p:sp>
      <p:sp>
        <p:nvSpPr>
          <p:cNvPr id="5" name="TextovéPole 4"/>
          <p:cNvSpPr txBox="1"/>
          <p:nvPr/>
        </p:nvSpPr>
        <p:spPr>
          <a:xfrm>
            <a:off x="611560" y="1772816"/>
            <a:ext cx="7560840" cy="1200329"/>
          </a:xfrm>
          <a:prstGeom prst="rect">
            <a:avLst/>
          </a:prstGeom>
          <a:noFill/>
        </p:spPr>
        <p:txBody>
          <a:bodyPr wrap="square" rtlCol="0">
            <a:spAutoFit/>
          </a:bodyPr>
          <a:lstStyle/>
          <a:p>
            <a:r>
              <a:rPr lang="cs-CZ" sz="2400" dirty="0" smtClean="0"/>
              <a:t>Na zemském povrchu se používají buď jednotlivé detektory nebo pole detektorů na detekci sekundárního záření ve sprškách .</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889668"/>
            <a:ext cx="3409206" cy="3505823"/>
          </a:xfrm>
          <a:prstGeom prst="rect">
            <a:avLst/>
          </a:prstGeom>
        </p:spPr>
      </p:pic>
      <p:sp>
        <p:nvSpPr>
          <p:cNvPr id="7" name="TextovéPole 6"/>
          <p:cNvSpPr txBox="1"/>
          <p:nvPr/>
        </p:nvSpPr>
        <p:spPr>
          <a:xfrm>
            <a:off x="611560" y="3501007"/>
            <a:ext cx="3780420" cy="3416320"/>
          </a:xfrm>
          <a:prstGeom prst="rect">
            <a:avLst/>
          </a:prstGeom>
          <a:noFill/>
        </p:spPr>
        <p:txBody>
          <a:bodyPr wrap="square" rtlCol="0">
            <a:spAutoFit/>
          </a:bodyPr>
          <a:lstStyle/>
          <a:p>
            <a:r>
              <a:rPr lang="cs-CZ" sz="2400" dirty="0" smtClean="0"/>
              <a:t>Projekt AGASA ( </a:t>
            </a:r>
            <a:r>
              <a:rPr lang="cs-CZ" sz="2400" dirty="0" err="1" smtClean="0"/>
              <a:t>Akeno</a:t>
            </a:r>
            <a:r>
              <a:rPr lang="cs-CZ" sz="2400" dirty="0" smtClean="0"/>
              <a:t> </a:t>
            </a:r>
            <a:r>
              <a:rPr lang="cs-CZ" sz="2400" dirty="0" err="1" smtClean="0"/>
              <a:t>Giant</a:t>
            </a:r>
            <a:r>
              <a:rPr lang="cs-CZ" sz="2400" dirty="0" smtClean="0"/>
              <a:t> Air </a:t>
            </a:r>
            <a:r>
              <a:rPr lang="cs-CZ" sz="2400" dirty="0" err="1" smtClean="0"/>
              <a:t>Shower</a:t>
            </a:r>
            <a:r>
              <a:rPr lang="cs-CZ" sz="2400" dirty="0" smtClean="0"/>
              <a:t> </a:t>
            </a:r>
            <a:r>
              <a:rPr lang="cs-CZ" sz="2400" dirty="0" err="1" smtClean="0"/>
              <a:t>Array</a:t>
            </a:r>
            <a:r>
              <a:rPr lang="cs-CZ" sz="2400" dirty="0" smtClean="0"/>
              <a:t> ) – 101 detektorů na ploše 100 km2, dokončen 1991</a:t>
            </a:r>
          </a:p>
          <a:p>
            <a:endParaRPr lang="cs-CZ" sz="2400" dirty="0" smtClean="0"/>
          </a:p>
          <a:p>
            <a:r>
              <a:rPr lang="cs-CZ" sz="2400" dirty="0" smtClean="0"/>
              <a:t>Projekt AUGER – 1660 + 27 detektorů  na ploše 3000 km2,  dokončen 2008 </a:t>
            </a:r>
            <a:endParaRPr lang="cs-CZ" sz="2400" dirty="0"/>
          </a:p>
          <a:p>
            <a:endParaRPr lang="cs-CZ" sz="2400" dirty="0"/>
          </a:p>
        </p:txBody>
      </p:sp>
    </p:spTree>
    <p:extLst>
      <p:ext uri="{BB962C8B-B14F-4D97-AF65-F5344CB8AC3E}">
        <p14:creationId xmlns:p14="http://schemas.microsoft.com/office/powerpoint/2010/main" val="350956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762000" y="1496527"/>
            <a:ext cx="7772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dirty="0" smtClean="0"/>
              <a:t> Ke sledování spršek </a:t>
            </a:r>
            <a:r>
              <a:rPr lang="cs-CZ" altLang="cs-CZ" sz="2400" b="1" dirty="0"/>
              <a:t>sekundárního záření můžeme </a:t>
            </a:r>
            <a:r>
              <a:rPr lang="cs-CZ" altLang="cs-CZ" sz="2400" b="1" dirty="0" smtClean="0"/>
              <a:t>použít dva konkurenční způsoby</a:t>
            </a:r>
            <a:r>
              <a:rPr lang="cs-CZ" altLang="cs-CZ" sz="2400" b="1" dirty="0"/>
              <a:t>:</a:t>
            </a:r>
            <a:r>
              <a:rPr lang="cs-CZ" altLang="cs-CZ" sz="2400" dirty="0"/>
              <a:t> Jednak můžeme vytvořit na zemi síť detektorů a určovat velikost a tvar spršky a intenzitu a složení v jejích různých částech. </a:t>
            </a:r>
            <a:endParaRPr lang="cs-CZ" altLang="cs-CZ" sz="2400" dirty="0" smtClean="0"/>
          </a:p>
          <a:p>
            <a:pPr eaLnBrk="1" hangingPunct="1">
              <a:spcBef>
                <a:spcPct val="0"/>
              </a:spcBef>
              <a:buFontTx/>
              <a:buNone/>
            </a:pPr>
            <a:r>
              <a:rPr lang="cs-CZ" altLang="cs-CZ" sz="2400" dirty="0" smtClean="0"/>
              <a:t>K </a:t>
            </a:r>
            <a:r>
              <a:rPr lang="cs-CZ" altLang="cs-CZ" sz="2400" dirty="0"/>
              <a:t>tomuto typu pozorování se používají </a:t>
            </a:r>
            <a:r>
              <a:rPr lang="cs-CZ" altLang="cs-CZ" sz="2400" dirty="0" smtClean="0"/>
              <a:t>buď</a:t>
            </a:r>
          </a:p>
          <a:p>
            <a:pPr marL="457200" indent="-457200" eaLnBrk="1" hangingPunct="1">
              <a:spcBef>
                <a:spcPct val="0"/>
              </a:spcBef>
              <a:buFontTx/>
              <a:buAutoNum type="alphaLcParenR"/>
            </a:pPr>
            <a:r>
              <a:rPr lang="cs-CZ" altLang="cs-CZ" sz="2400" dirty="0" smtClean="0"/>
              <a:t>scintilační detektory, </a:t>
            </a:r>
            <a:r>
              <a:rPr lang="cs-CZ" altLang="cs-CZ" sz="2400" dirty="0"/>
              <a:t>v nichž částice interagují s plastickou hmotou </a:t>
            </a:r>
            <a:r>
              <a:rPr lang="cs-CZ" altLang="cs-CZ" sz="2400" dirty="0" smtClean="0"/>
              <a:t>scintilátoru. Ve scintilátoru </a:t>
            </a:r>
            <a:r>
              <a:rPr lang="cs-CZ" altLang="cs-CZ" sz="2400" dirty="0"/>
              <a:t>vznikají záblesky</a:t>
            </a:r>
            <a:r>
              <a:rPr lang="cs-CZ" altLang="cs-CZ" sz="2400" dirty="0" smtClean="0"/>
              <a:t>, které </a:t>
            </a:r>
            <a:r>
              <a:rPr lang="cs-CZ" altLang="cs-CZ" sz="2400" dirty="0"/>
              <a:t>jsou registrovány </a:t>
            </a:r>
            <a:r>
              <a:rPr lang="cs-CZ" altLang="cs-CZ" sz="2400" dirty="0" smtClean="0"/>
              <a:t>fotonásobičem</a:t>
            </a:r>
          </a:p>
          <a:p>
            <a:pPr marL="457200" indent="-457200" eaLnBrk="1" hangingPunct="1">
              <a:spcBef>
                <a:spcPct val="0"/>
              </a:spcBef>
              <a:buFontTx/>
              <a:buAutoNum type="alphaLcParenR"/>
            </a:pPr>
            <a:r>
              <a:rPr lang="cs-CZ" altLang="cs-CZ" sz="2400" dirty="0" smtClean="0"/>
              <a:t> </a:t>
            </a:r>
            <a:r>
              <a:rPr lang="cs-CZ" altLang="cs-CZ" sz="2400" dirty="0" err="1" smtClean="0"/>
              <a:t>čerenkovské</a:t>
            </a:r>
            <a:r>
              <a:rPr lang="cs-CZ" altLang="cs-CZ" sz="2400" dirty="0" smtClean="0"/>
              <a:t> detektory, </a:t>
            </a:r>
            <a:r>
              <a:rPr lang="cs-CZ" altLang="cs-CZ" sz="2400" dirty="0"/>
              <a:t>ve kterých částice s rychlostí větší než je rychlost světla ve vodě produkují viditelné </a:t>
            </a:r>
            <a:r>
              <a:rPr lang="cs-CZ" altLang="cs-CZ" sz="2400" dirty="0" err="1"/>
              <a:t>čerenkovské</a:t>
            </a:r>
            <a:r>
              <a:rPr lang="cs-CZ" altLang="cs-CZ" sz="2400" dirty="0"/>
              <a:t> záření, které je opět registrováno </a:t>
            </a:r>
            <a:r>
              <a:rPr lang="cs-CZ" altLang="cs-CZ" sz="2400" dirty="0" smtClean="0"/>
              <a:t>fotonásobiči </a:t>
            </a:r>
            <a:endParaRPr lang="cs-CZ" altLang="cs-CZ" sz="2400" dirty="0"/>
          </a:p>
        </p:txBody>
      </p:sp>
      <p:sp>
        <p:nvSpPr>
          <p:cNvPr id="39939" name="TextovéPole 1"/>
          <p:cNvSpPr txBox="1">
            <a:spLocks noChangeArrowheads="1"/>
          </p:cNvSpPr>
          <p:nvPr/>
        </p:nvSpPr>
        <p:spPr bwMode="auto">
          <a:xfrm>
            <a:off x="762000" y="476672"/>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800" b="1" dirty="0" smtClean="0"/>
              <a:t>      Měření </a:t>
            </a:r>
            <a:r>
              <a:rPr lang="cs-CZ" altLang="cs-CZ" sz="2800" b="1" dirty="0"/>
              <a:t>spršek kosmického </a:t>
            </a:r>
            <a:r>
              <a:rPr lang="cs-CZ" altLang="cs-CZ" sz="2800" b="1" dirty="0" smtClean="0"/>
              <a:t>záření  I </a:t>
            </a:r>
            <a:endParaRPr lang="cs-CZ" altLang="cs-CZ" sz="2800" b="1" dirty="0"/>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27</a:t>
            </a:fld>
            <a:endParaRPr lang="cs-CZ"/>
          </a:p>
        </p:txBody>
      </p:sp>
    </p:spTree>
    <p:extLst>
      <p:ext uri="{BB962C8B-B14F-4D97-AF65-F5344CB8AC3E}">
        <p14:creationId xmlns:p14="http://schemas.microsoft.com/office/powerpoint/2010/main" val="2050064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229600" cy="1143000"/>
          </a:xfrm>
        </p:spPr>
        <p:txBody>
          <a:bodyPr>
            <a:normAutofit/>
          </a:bodyPr>
          <a:lstStyle/>
          <a:p>
            <a:pPr eaLnBrk="1" hangingPunct="1"/>
            <a:r>
              <a:rPr lang="cs-CZ" altLang="cs-CZ" sz="2800" b="1" dirty="0" smtClean="0"/>
              <a:t>Měření spršek kosmického záření  II</a:t>
            </a:r>
            <a:br>
              <a:rPr lang="cs-CZ" altLang="cs-CZ" sz="2800" b="1" dirty="0" smtClean="0"/>
            </a:br>
            <a:endParaRPr lang="en-US" altLang="cs-CZ" sz="2800" dirty="0" smtClean="0"/>
          </a:p>
        </p:txBody>
      </p:sp>
      <p:sp>
        <p:nvSpPr>
          <p:cNvPr id="40963" name="Rectangle 3"/>
          <p:cNvSpPr>
            <a:spLocks noGrp="1" noChangeArrowheads="1"/>
          </p:cNvSpPr>
          <p:nvPr>
            <p:ph type="body" idx="1"/>
          </p:nvPr>
        </p:nvSpPr>
        <p:spPr>
          <a:xfrm>
            <a:off x="467544" y="1124744"/>
            <a:ext cx="8219256" cy="5001419"/>
          </a:xfrm>
        </p:spPr>
        <p:txBody>
          <a:bodyPr>
            <a:normAutofit/>
          </a:bodyPr>
          <a:lstStyle/>
          <a:p>
            <a:pPr marL="0" indent="0" eaLnBrk="1" hangingPunct="1">
              <a:buNone/>
            </a:pPr>
            <a:r>
              <a:rPr lang="cs-CZ" altLang="cs-CZ" sz="2400" dirty="0" smtClean="0"/>
              <a:t>Druhým typem experimentů je přímé sledování vývoje spršky sekundárního kosmického záření v atmosféře. Nabité částice kosmického záření totiž při svém průletu excitují molekuly v atmosféře a konkrétně nejhojnější molekuly dusíku při svém přechodu zpět do základního</a:t>
            </a:r>
          </a:p>
          <a:p>
            <a:pPr marL="0" indent="0" eaLnBrk="1" hangingPunct="1">
              <a:buNone/>
            </a:pPr>
            <a:r>
              <a:rPr lang="cs-CZ" altLang="cs-CZ" sz="2400" dirty="0" smtClean="0"/>
              <a:t> stavu vysílají viditelné světlo, </a:t>
            </a:r>
          </a:p>
          <a:p>
            <a:pPr marL="0" indent="0" eaLnBrk="1" hangingPunct="1">
              <a:buNone/>
            </a:pPr>
            <a:r>
              <a:rPr lang="cs-CZ" altLang="cs-CZ" sz="2400" dirty="0" smtClean="0"/>
              <a:t>které můžeme zaznamenat </a:t>
            </a:r>
          </a:p>
          <a:p>
            <a:pPr marL="0" indent="0" eaLnBrk="1" hangingPunct="1">
              <a:buNone/>
            </a:pPr>
            <a:r>
              <a:rPr lang="cs-CZ" altLang="cs-CZ" sz="2400" dirty="0" smtClean="0"/>
              <a:t>pomocí teleskopů </a:t>
            </a:r>
            <a:r>
              <a:rPr lang="cs-CZ" altLang="cs-CZ" sz="2400" dirty="0" err="1" smtClean="0"/>
              <a:t>vybave</a:t>
            </a:r>
            <a:r>
              <a:rPr lang="cs-CZ" altLang="cs-CZ" sz="2400" dirty="0" smtClean="0"/>
              <a:t>- </a:t>
            </a:r>
          </a:p>
          <a:p>
            <a:pPr marL="0" indent="0" eaLnBrk="1" hangingPunct="1">
              <a:buNone/>
            </a:pPr>
            <a:r>
              <a:rPr lang="cs-CZ" altLang="cs-CZ" sz="2400" dirty="0" err="1" smtClean="0"/>
              <a:t>ných</a:t>
            </a:r>
            <a:r>
              <a:rPr lang="cs-CZ" altLang="cs-CZ" sz="2400" dirty="0" smtClean="0"/>
              <a:t> rychlými fotonásobiči </a:t>
            </a:r>
          </a:p>
          <a:p>
            <a:pPr marL="0" indent="0" eaLnBrk="1" hangingPunct="1">
              <a:buNone/>
            </a:pPr>
            <a:r>
              <a:rPr lang="cs-CZ" altLang="cs-CZ" sz="2400" dirty="0" smtClean="0"/>
              <a:t>(fluorescence trvá řádově</a:t>
            </a:r>
          </a:p>
          <a:p>
            <a:pPr marL="0" indent="0" eaLnBrk="1" hangingPunct="1">
              <a:buNone/>
            </a:pPr>
            <a:r>
              <a:rPr lang="cs-CZ" altLang="cs-CZ" sz="2400" dirty="0" smtClean="0"/>
              <a:t> mikrosekundy). </a:t>
            </a:r>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28</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996952"/>
            <a:ext cx="4788024" cy="3168352"/>
          </a:xfrm>
          <a:prstGeom prst="rect">
            <a:avLst/>
          </a:prstGeom>
        </p:spPr>
      </p:pic>
    </p:spTree>
    <p:extLst>
      <p:ext uri="{BB962C8B-B14F-4D97-AF65-F5344CB8AC3E}">
        <p14:creationId xmlns:p14="http://schemas.microsoft.com/office/powerpoint/2010/main" val="3751564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smtClean="0"/>
              <a:t>Fluorescenční </a:t>
            </a:r>
            <a:r>
              <a:rPr lang="cs-CZ" sz="3100" b="1" dirty="0"/>
              <a:t>detektor </a:t>
            </a:r>
            <a:r>
              <a:rPr lang="cs-CZ" sz="3100" b="1" dirty="0" err="1"/>
              <a:t>Fly’s</a:t>
            </a:r>
            <a:r>
              <a:rPr lang="cs-CZ" sz="3100" b="1" dirty="0"/>
              <a:t> </a:t>
            </a:r>
            <a:r>
              <a:rPr lang="cs-CZ" sz="3100" b="1" dirty="0" err="1"/>
              <a:t>Eye</a:t>
            </a:r>
            <a:r>
              <a:rPr lang="cs-CZ" sz="3100" b="1" dirty="0"/>
              <a:t> </a:t>
            </a:r>
            <a:r>
              <a:rPr lang="cs-CZ" dirty="0"/>
              <a:t/>
            </a:r>
            <a:br>
              <a:rPr lang="cs-CZ" dirty="0"/>
            </a:br>
            <a:endParaRPr lang="cs-CZ"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29</a:t>
            </a:fld>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348880"/>
            <a:ext cx="3431704" cy="2219884"/>
          </a:xfrm>
          <a:prstGeom prst="rect">
            <a:avLst/>
          </a:prstGeom>
        </p:spPr>
      </p:pic>
      <p:sp>
        <p:nvSpPr>
          <p:cNvPr id="7" name="Zástupný symbol pro obsah 6"/>
          <p:cNvSpPr>
            <a:spLocks noGrp="1"/>
          </p:cNvSpPr>
          <p:nvPr>
            <p:ph idx="1"/>
          </p:nvPr>
        </p:nvSpPr>
        <p:spPr>
          <a:xfrm>
            <a:off x="457200" y="908720"/>
            <a:ext cx="8219256" cy="5217443"/>
          </a:xfrm>
        </p:spPr>
        <p:txBody>
          <a:bodyPr/>
          <a:lstStyle/>
          <a:p>
            <a:endParaRPr lang="cs-CZ" dirty="0"/>
          </a:p>
        </p:txBody>
      </p:sp>
      <p:sp>
        <p:nvSpPr>
          <p:cNvPr id="8" name="TextovéPole 7"/>
          <p:cNvSpPr txBox="1"/>
          <p:nvPr/>
        </p:nvSpPr>
        <p:spPr>
          <a:xfrm>
            <a:off x="323528" y="1772816"/>
            <a:ext cx="5040560" cy="2677656"/>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t>V </a:t>
            </a:r>
            <a:r>
              <a:rPr lang="cs-CZ" sz="2400" dirty="0"/>
              <a:t>roce 1982 začal ve státě UTAH v USA fungovat  fluorescenční detektor </a:t>
            </a:r>
            <a:r>
              <a:rPr lang="cs-CZ" sz="2400" dirty="0" err="1"/>
              <a:t>Fly’s</a:t>
            </a:r>
            <a:r>
              <a:rPr lang="cs-CZ" sz="2400" dirty="0"/>
              <a:t> </a:t>
            </a:r>
            <a:r>
              <a:rPr lang="cs-CZ" sz="2400" dirty="0" err="1"/>
              <a:t>Eye</a:t>
            </a:r>
            <a:r>
              <a:rPr lang="cs-CZ" sz="2400" dirty="0"/>
              <a:t> </a:t>
            </a:r>
          </a:p>
          <a:p>
            <a:pPr marL="342900" indent="-342900">
              <a:buFont typeface="Arial" panose="020B0604020202020204" pitchFamily="34" charset="0"/>
              <a:buChar char="•"/>
            </a:pPr>
            <a:r>
              <a:rPr lang="pl-PL" sz="2400" dirty="0"/>
              <a:t>roku 1991 zaznamenal částici s energií </a:t>
            </a:r>
            <a:r>
              <a:rPr lang="cs-CZ" sz="2400" dirty="0"/>
              <a:t>vyšší než 3 × </a:t>
            </a:r>
            <a:r>
              <a:rPr lang="cs-CZ" sz="2400" dirty="0" smtClean="0"/>
              <a:t>10E20  </a:t>
            </a:r>
            <a:r>
              <a:rPr lang="cs-CZ" sz="2400" dirty="0" err="1"/>
              <a:t>eV.</a:t>
            </a:r>
            <a:r>
              <a:rPr lang="cs-CZ" sz="2400" dirty="0"/>
              <a:t> Tak vysokou energii se od té doby naměřit nepodařilo</a:t>
            </a:r>
          </a:p>
        </p:txBody>
      </p:sp>
      <p:sp>
        <p:nvSpPr>
          <p:cNvPr id="9" name="TextovéPole 8"/>
          <p:cNvSpPr txBox="1"/>
          <p:nvPr/>
        </p:nvSpPr>
        <p:spPr>
          <a:xfrm>
            <a:off x="755576" y="5373216"/>
            <a:ext cx="7272808" cy="830997"/>
          </a:xfrm>
          <a:prstGeom prst="rect">
            <a:avLst/>
          </a:prstGeom>
          <a:noFill/>
        </p:spPr>
        <p:txBody>
          <a:bodyPr wrap="square" rtlCol="0">
            <a:spAutoFit/>
          </a:bodyPr>
          <a:lstStyle/>
          <a:p>
            <a:r>
              <a:rPr lang="cs-CZ" sz="2400" dirty="0"/>
              <a:t>Na stejném místě od roku 1998 pracuje  detektor </a:t>
            </a:r>
            <a:r>
              <a:rPr lang="cs-CZ" sz="2400" dirty="0" err="1"/>
              <a:t>High</a:t>
            </a:r>
            <a:r>
              <a:rPr lang="cs-CZ" sz="2400" dirty="0"/>
              <a:t> </a:t>
            </a:r>
            <a:r>
              <a:rPr lang="cs-CZ" sz="2400" dirty="0" err="1"/>
              <a:t>Resolution</a:t>
            </a:r>
            <a:r>
              <a:rPr lang="cs-CZ" sz="2400" dirty="0"/>
              <a:t> </a:t>
            </a:r>
            <a:r>
              <a:rPr lang="cs-CZ" sz="2400" dirty="0" err="1"/>
              <a:t>Fly’s</a:t>
            </a:r>
            <a:r>
              <a:rPr lang="cs-CZ" sz="2400" dirty="0"/>
              <a:t> </a:t>
            </a:r>
            <a:r>
              <a:rPr lang="cs-CZ" sz="2400" dirty="0" err="1"/>
              <a:t>Eye</a:t>
            </a:r>
            <a:r>
              <a:rPr lang="cs-CZ" sz="2400" dirty="0"/>
              <a:t>, nazývaný </a:t>
            </a:r>
            <a:r>
              <a:rPr lang="cs-CZ" sz="2400" dirty="0" err="1"/>
              <a:t>HiRes</a:t>
            </a:r>
            <a:r>
              <a:rPr lang="cs-CZ" sz="2400" dirty="0"/>
              <a:t>.</a:t>
            </a:r>
          </a:p>
        </p:txBody>
      </p:sp>
    </p:spTree>
    <p:extLst>
      <p:ext uri="{BB962C8B-B14F-4D97-AF65-F5344CB8AC3E}">
        <p14:creationId xmlns:p14="http://schemas.microsoft.com/office/powerpoint/2010/main" val="209671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p:spPr>
        <p:txBody>
          <a:bodyPr/>
          <a:lstStyle/>
          <a:p>
            <a:pPr eaLnBrk="1" hangingPunct="1"/>
            <a:r>
              <a:rPr lang="cs-CZ" altLang="cs-CZ" sz="3200" dirty="0" smtClean="0"/>
              <a:t>Objev kosmického </a:t>
            </a:r>
            <a:r>
              <a:rPr lang="cs-CZ" altLang="cs-CZ" sz="3200" dirty="0" err="1" smtClean="0"/>
              <a:t>žáření</a:t>
            </a:r>
            <a:endParaRPr lang="en-US" altLang="cs-CZ" sz="3200" dirty="0" smtClean="0"/>
          </a:p>
        </p:txBody>
      </p:sp>
      <p:pic>
        <p:nvPicPr>
          <p:cNvPr id="4099" name="Picture 3" descr="Bez názv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447800"/>
            <a:ext cx="3962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5"/>
          <p:cNvSpPr txBox="1">
            <a:spLocks noChangeArrowheads="1"/>
          </p:cNvSpPr>
          <p:nvPr/>
        </p:nvSpPr>
        <p:spPr bwMode="auto">
          <a:xfrm>
            <a:off x="228600" y="1620838"/>
            <a:ext cx="3733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800" b="1" dirty="0">
                <a:latin typeface="+mn-lt"/>
              </a:rPr>
              <a:t>Viktor Franz Hess ( 1883- 1964)</a:t>
            </a:r>
          </a:p>
          <a:p>
            <a:pPr eaLnBrk="1" hangingPunct="1">
              <a:spcBef>
                <a:spcPct val="0"/>
              </a:spcBef>
              <a:buFontTx/>
              <a:buNone/>
            </a:pPr>
            <a:endParaRPr lang="cs-CZ" altLang="cs-CZ" sz="1800" b="1" dirty="0">
              <a:latin typeface="+mn-lt"/>
            </a:endParaRPr>
          </a:p>
          <a:p>
            <a:pPr eaLnBrk="1" hangingPunct="1">
              <a:spcBef>
                <a:spcPct val="0"/>
              </a:spcBef>
              <a:buFontTx/>
              <a:buNone/>
            </a:pPr>
            <a:r>
              <a:rPr lang="cs-CZ" altLang="cs-CZ" sz="1600" b="1" dirty="0">
                <a:latin typeface="+mn-lt"/>
              </a:rPr>
              <a:t>R</a:t>
            </a:r>
            <a:r>
              <a:rPr lang="en-US" altLang="cs-CZ" sz="1600" b="1" dirty="0" err="1">
                <a:latin typeface="+mn-lt"/>
              </a:rPr>
              <a:t>akouský</a:t>
            </a:r>
            <a:r>
              <a:rPr lang="en-US" altLang="cs-CZ" sz="1600" b="1" dirty="0">
                <a:latin typeface="+mn-lt"/>
              </a:rPr>
              <a:t> </a:t>
            </a:r>
            <a:r>
              <a:rPr lang="en-US" altLang="cs-CZ" sz="1600" b="1" dirty="0" err="1">
                <a:latin typeface="+mn-lt"/>
              </a:rPr>
              <a:t>fyzik</a:t>
            </a:r>
            <a:r>
              <a:rPr lang="en-US" altLang="cs-CZ" sz="1600" b="1" dirty="0">
                <a:latin typeface="+mn-lt"/>
              </a:rPr>
              <a:t>; </a:t>
            </a:r>
            <a:r>
              <a:rPr lang="en-US" altLang="cs-CZ" sz="1600" b="1" dirty="0" err="1">
                <a:latin typeface="+mn-lt"/>
              </a:rPr>
              <a:t>výzkumný</a:t>
            </a:r>
            <a:r>
              <a:rPr lang="en-US" altLang="cs-CZ" sz="1600" b="1" dirty="0">
                <a:latin typeface="+mn-lt"/>
              </a:rPr>
              <a:t> </a:t>
            </a:r>
            <a:r>
              <a:rPr lang="en-US" altLang="cs-CZ" sz="1600" b="1" dirty="0" err="1">
                <a:latin typeface="+mn-lt"/>
              </a:rPr>
              <a:t>pracovník</a:t>
            </a:r>
            <a:r>
              <a:rPr lang="en-US" altLang="cs-CZ" sz="1600" b="1" dirty="0">
                <a:latin typeface="+mn-lt"/>
              </a:rPr>
              <a:t> </a:t>
            </a:r>
            <a:r>
              <a:rPr lang="en-US" altLang="cs-CZ" sz="1600" b="1" dirty="0" err="1">
                <a:latin typeface="+mn-lt"/>
              </a:rPr>
              <a:t>univerzit</a:t>
            </a:r>
            <a:r>
              <a:rPr lang="en-US" altLang="cs-CZ" sz="1600" b="1" dirty="0">
                <a:latin typeface="+mn-lt"/>
              </a:rPr>
              <a:t> </a:t>
            </a:r>
            <a:r>
              <a:rPr lang="en-US" altLang="cs-CZ" sz="1600" b="1" dirty="0" err="1">
                <a:latin typeface="+mn-lt"/>
              </a:rPr>
              <a:t>ve</a:t>
            </a:r>
            <a:r>
              <a:rPr lang="en-US" altLang="cs-CZ" sz="1600" b="1" dirty="0">
                <a:latin typeface="+mn-lt"/>
              </a:rPr>
              <a:t> </a:t>
            </a:r>
            <a:r>
              <a:rPr lang="en-US" altLang="cs-CZ" sz="1600" b="1" dirty="0" err="1">
                <a:latin typeface="+mn-lt"/>
              </a:rPr>
              <a:t>Vídni</a:t>
            </a:r>
            <a:r>
              <a:rPr lang="en-US" altLang="cs-CZ" sz="1600" b="1" dirty="0">
                <a:latin typeface="+mn-lt"/>
              </a:rPr>
              <a:t> (1910 – 20),</a:t>
            </a:r>
            <a:r>
              <a:rPr lang="cs-CZ" altLang="cs-CZ" sz="1600" b="1" dirty="0">
                <a:latin typeface="+mn-lt"/>
              </a:rPr>
              <a:t> Grazu </a:t>
            </a:r>
            <a:r>
              <a:rPr lang="en-US" altLang="cs-CZ" sz="1600" b="1" dirty="0">
                <a:latin typeface="+mn-lt"/>
              </a:rPr>
              <a:t>(1920 – 31) a </a:t>
            </a:r>
            <a:r>
              <a:rPr lang="en-US" altLang="cs-CZ" sz="1600" b="1" dirty="0" err="1">
                <a:latin typeface="+mn-lt"/>
              </a:rPr>
              <a:t>Innsbrucku</a:t>
            </a:r>
            <a:r>
              <a:rPr lang="en-US" altLang="cs-CZ" sz="1600" b="1" dirty="0">
                <a:latin typeface="+mn-lt"/>
              </a:rPr>
              <a:t> (1931 – 37). 1938 – 56 </a:t>
            </a:r>
            <a:r>
              <a:rPr lang="en-US" altLang="cs-CZ" sz="1600" b="1" dirty="0" err="1">
                <a:latin typeface="+mn-lt"/>
              </a:rPr>
              <a:t>působil</a:t>
            </a:r>
            <a:r>
              <a:rPr lang="en-US" altLang="cs-CZ" sz="1600" b="1" dirty="0">
                <a:latin typeface="+mn-lt"/>
              </a:rPr>
              <a:t> v USA </a:t>
            </a:r>
            <a:r>
              <a:rPr lang="en-US" altLang="cs-CZ" sz="1600" b="1" dirty="0" err="1">
                <a:latin typeface="+mn-lt"/>
              </a:rPr>
              <a:t>na</a:t>
            </a:r>
            <a:r>
              <a:rPr lang="en-US" altLang="cs-CZ" sz="1600" b="1" dirty="0">
                <a:latin typeface="+mn-lt"/>
              </a:rPr>
              <a:t> Fordham University v New </a:t>
            </a:r>
            <a:r>
              <a:rPr lang="en-US" altLang="cs-CZ" sz="1600" b="1" dirty="0" err="1">
                <a:latin typeface="+mn-lt"/>
              </a:rPr>
              <a:t>Yorku</a:t>
            </a:r>
            <a:r>
              <a:rPr lang="en-US" altLang="cs-CZ" sz="1600" b="1" dirty="0">
                <a:latin typeface="+mn-lt"/>
              </a:rPr>
              <a:t>. 1912 </a:t>
            </a:r>
            <a:r>
              <a:rPr lang="en-US" altLang="cs-CZ" sz="1600" b="1" dirty="0" err="1">
                <a:latin typeface="+mn-lt"/>
              </a:rPr>
              <a:t>objevil</a:t>
            </a:r>
            <a:r>
              <a:rPr lang="en-US" altLang="cs-CZ" sz="1600" b="1" dirty="0">
                <a:latin typeface="+mn-lt"/>
              </a:rPr>
              <a:t> </a:t>
            </a:r>
            <a:r>
              <a:rPr lang="cs-CZ" altLang="cs-CZ" sz="1600" b="1" dirty="0">
                <a:latin typeface="+mn-lt"/>
              </a:rPr>
              <a:t>kosmické záření</a:t>
            </a:r>
            <a:r>
              <a:rPr lang="en-US" altLang="cs-CZ" sz="1600" b="1" dirty="0">
                <a:latin typeface="+mn-lt"/>
              </a:rPr>
              <a:t>, je </a:t>
            </a:r>
            <a:r>
              <a:rPr lang="en-US" altLang="cs-CZ" sz="1600" b="1" dirty="0" err="1">
                <a:latin typeface="+mn-lt"/>
              </a:rPr>
              <a:t>spoluobjevitelem</a:t>
            </a:r>
            <a:r>
              <a:rPr lang="en-US" altLang="cs-CZ" sz="1600" b="1" dirty="0">
                <a:latin typeface="+mn-lt"/>
              </a:rPr>
              <a:t> </a:t>
            </a:r>
            <a:r>
              <a:rPr lang="cs-CZ" altLang="cs-CZ" sz="1600" b="1" dirty="0">
                <a:latin typeface="+mn-lt"/>
              </a:rPr>
              <a:t>pozitronu</a:t>
            </a:r>
            <a:r>
              <a:rPr lang="en-US" altLang="cs-CZ" sz="1600" b="1" dirty="0">
                <a:latin typeface="+mn-lt"/>
              </a:rPr>
              <a:t>. </a:t>
            </a:r>
            <a:r>
              <a:rPr lang="en-US" altLang="cs-CZ" sz="1600" b="1" dirty="0" err="1">
                <a:latin typeface="+mn-lt"/>
              </a:rPr>
              <a:t>Určil</a:t>
            </a:r>
            <a:r>
              <a:rPr lang="en-US" altLang="cs-CZ" sz="1600" b="1" dirty="0">
                <a:latin typeface="+mn-lt"/>
              </a:rPr>
              <a:t> </a:t>
            </a:r>
            <a:r>
              <a:rPr lang="en-US" altLang="cs-CZ" sz="1600" b="1" dirty="0" err="1">
                <a:latin typeface="+mn-lt"/>
              </a:rPr>
              <a:t>tepelný</a:t>
            </a:r>
            <a:r>
              <a:rPr lang="en-US" altLang="cs-CZ" sz="1600" b="1" dirty="0">
                <a:latin typeface="+mn-lt"/>
              </a:rPr>
              <a:t> </a:t>
            </a:r>
            <a:r>
              <a:rPr lang="en-US" altLang="cs-CZ" sz="1600" b="1" dirty="0" err="1">
                <a:latin typeface="+mn-lt"/>
              </a:rPr>
              <a:t>výkon</a:t>
            </a:r>
            <a:r>
              <a:rPr lang="en-US" altLang="cs-CZ" sz="1600" b="1" dirty="0">
                <a:latin typeface="+mn-lt"/>
              </a:rPr>
              <a:t> a </a:t>
            </a:r>
            <a:r>
              <a:rPr lang="en-US" altLang="cs-CZ" sz="1600" b="1" dirty="0" err="1">
                <a:latin typeface="+mn-lt"/>
              </a:rPr>
              <a:t>počet</a:t>
            </a:r>
            <a:r>
              <a:rPr lang="en-US" altLang="cs-CZ" sz="1600" b="1" dirty="0">
                <a:latin typeface="+mn-lt"/>
              </a:rPr>
              <a:t> </a:t>
            </a:r>
            <a:r>
              <a:rPr lang="en-US" altLang="cs-CZ" sz="1600" b="1" dirty="0" err="1">
                <a:latin typeface="+mn-lt"/>
              </a:rPr>
              <a:t>částic</a:t>
            </a:r>
            <a:r>
              <a:rPr lang="cs-CZ" altLang="cs-CZ" sz="1600" b="1" dirty="0">
                <a:latin typeface="+mn-lt"/>
              </a:rPr>
              <a:t> </a:t>
            </a:r>
            <a:r>
              <a:rPr lang="cs-CZ" altLang="cs-CZ" sz="1600" b="1" dirty="0" smtClean="0">
                <a:latin typeface="+mn-lt"/>
              </a:rPr>
              <a:t>emitovaných</a:t>
            </a:r>
            <a:r>
              <a:rPr lang="en-US" altLang="cs-CZ" sz="1600" b="1" dirty="0">
                <a:latin typeface="+mn-lt"/>
                <a:hlinkClick r:id="rId3"/>
              </a:rPr>
              <a:t> </a:t>
            </a:r>
            <a:r>
              <a:rPr lang="cs-CZ" altLang="cs-CZ" sz="1600" b="1" dirty="0" smtClean="0">
                <a:latin typeface="+mn-lt"/>
              </a:rPr>
              <a:t> </a:t>
            </a:r>
          </a:p>
          <a:p>
            <a:pPr eaLnBrk="1" hangingPunct="1">
              <a:spcBef>
                <a:spcPct val="0"/>
              </a:spcBef>
              <a:buFontTx/>
              <a:buNone/>
            </a:pPr>
            <a:r>
              <a:rPr lang="en-US" altLang="cs-CZ" sz="1600" b="1" dirty="0" err="1" smtClean="0">
                <a:latin typeface="+mn-lt"/>
              </a:rPr>
              <a:t>prvkem</a:t>
            </a:r>
            <a:r>
              <a:rPr lang="en-US" altLang="cs-CZ" sz="1600" b="1" dirty="0">
                <a:latin typeface="+mn-lt"/>
              </a:rPr>
              <a:t> </a:t>
            </a:r>
            <a:r>
              <a:rPr lang="cs-CZ" altLang="cs-CZ" sz="1600" b="1" dirty="0" err="1">
                <a:latin typeface="+mn-lt"/>
              </a:rPr>
              <a:t>Ra</a:t>
            </a:r>
            <a:r>
              <a:rPr lang="en-US" altLang="cs-CZ" sz="1600" b="1" dirty="0">
                <a:latin typeface="+mn-lt"/>
              </a:rPr>
              <a:t> </a:t>
            </a:r>
            <a:r>
              <a:rPr lang="en-US" altLang="cs-CZ" sz="1600" b="1" dirty="0" err="1">
                <a:latin typeface="+mn-lt"/>
              </a:rPr>
              <a:t>za</a:t>
            </a:r>
            <a:r>
              <a:rPr lang="en-US" altLang="cs-CZ" sz="1600" b="1" dirty="0">
                <a:latin typeface="+mn-lt"/>
              </a:rPr>
              <a:t> </a:t>
            </a:r>
            <a:r>
              <a:rPr lang="en-US" altLang="cs-CZ" sz="1600" b="1" dirty="0" err="1">
                <a:latin typeface="+mn-lt"/>
              </a:rPr>
              <a:t>sekundu</a:t>
            </a:r>
            <a:r>
              <a:rPr lang="en-US" altLang="cs-CZ" sz="1600" b="1" dirty="0">
                <a:latin typeface="+mn-lt"/>
              </a:rPr>
              <a:t>. V </a:t>
            </a:r>
            <a:r>
              <a:rPr lang="en-US" altLang="cs-CZ" sz="1600" b="1" dirty="0" err="1">
                <a:latin typeface="+mn-lt"/>
              </a:rPr>
              <a:t>roce</a:t>
            </a:r>
            <a:r>
              <a:rPr lang="en-US" altLang="cs-CZ" sz="1600" b="1" dirty="0">
                <a:latin typeface="+mn-lt"/>
              </a:rPr>
              <a:t> 1936 mu </a:t>
            </a:r>
            <a:r>
              <a:rPr lang="en-US" altLang="cs-CZ" sz="1600" b="1" dirty="0" err="1">
                <a:latin typeface="+mn-lt"/>
              </a:rPr>
              <a:t>byla</a:t>
            </a:r>
            <a:r>
              <a:rPr lang="en-US" altLang="cs-CZ" sz="1600" b="1" dirty="0">
                <a:latin typeface="+mn-lt"/>
              </a:rPr>
              <a:t> </a:t>
            </a:r>
            <a:r>
              <a:rPr lang="en-US" altLang="cs-CZ" sz="1600" b="1" dirty="0" err="1">
                <a:latin typeface="+mn-lt"/>
              </a:rPr>
              <a:t>udělena</a:t>
            </a:r>
            <a:r>
              <a:rPr lang="en-US" altLang="cs-CZ" sz="1600" b="1" dirty="0">
                <a:latin typeface="+mn-lt"/>
              </a:rPr>
              <a:t> (</a:t>
            </a:r>
            <a:r>
              <a:rPr lang="en-US" altLang="cs-CZ" sz="1600" b="1" dirty="0" err="1">
                <a:latin typeface="+mn-lt"/>
              </a:rPr>
              <a:t>spolu</a:t>
            </a:r>
            <a:r>
              <a:rPr lang="en-US" altLang="cs-CZ" sz="1600" b="1" dirty="0">
                <a:latin typeface="+mn-lt"/>
              </a:rPr>
              <a:t> s </a:t>
            </a:r>
            <a:r>
              <a:rPr lang="cs-CZ" altLang="cs-CZ" sz="1600" b="1" dirty="0">
                <a:latin typeface="+mn-lt"/>
              </a:rPr>
              <a:t>C. D. </a:t>
            </a:r>
            <a:r>
              <a:rPr lang="cs-CZ" altLang="cs-CZ" sz="1600" b="1" dirty="0" smtClean="0">
                <a:latin typeface="+mn-lt"/>
              </a:rPr>
              <a:t>Andersonem</a:t>
            </a:r>
            <a:r>
              <a:rPr lang="en-US" altLang="cs-CZ" sz="1600" b="1" dirty="0">
                <a:latin typeface="+mn-lt"/>
              </a:rPr>
              <a:t>) </a:t>
            </a:r>
            <a:endParaRPr lang="cs-CZ" altLang="cs-CZ" sz="1600" b="1" dirty="0" smtClean="0">
              <a:latin typeface="+mn-lt"/>
            </a:endParaRPr>
          </a:p>
          <a:p>
            <a:pPr eaLnBrk="1" hangingPunct="1">
              <a:spcBef>
                <a:spcPct val="0"/>
              </a:spcBef>
              <a:buFontTx/>
              <a:buNone/>
            </a:pPr>
            <a:r>
              <a:rPr lang="cs-CZ" altLang="cs-CZ" sz="1600" b="1" dirty="0" smtClean="0">
                <a:latin typeface="+mn-lt"/>
              </a:rPr>
              <a:t>Nobelova </a:t>
            </a:r>
            <a:r>
              <a:rPr lang="cs-CZ" altLang="cs-CZ" sz="1600" b="1" dirty="0">
                <a:latin typeface="+mn-lt"/>
              </a:rPr>
              <a:t>cena</a:t>
            </a:r>
            <a:r>
              <a:rPr lang="en-US" altLang="cs-CZ" sz="1600" b="1" dirty="0">
                <a:latin typeface="+mn-lt"/>
              </a:rPr>
              <a:t> </a:t>
            </a:r>
            <a:r>
              <a:rPr lang="en-US" altLang="cs-CZ" sz="1600" b="1" dirty="0" err="1">
                <a:latin typeface="+mn-lt"/>
              </a:rPr>
              <a:t>za</a:t>
            </a:r>
            <a:r>
              <a:rPr lang="en-US" altLang="cs-CZ" sz="1600" b="1" dirty="0">
                <a:latin typeface="+mn-lt"/>
              </a:rPr>
              <a:t> </a:t>
            </a:r>
            <a:r>
              <a:rPr lang="en-US" altLang="cs-CZ" sz="1600" b="1" dirty="0" err="1">
                <a:latin typeface="+mn-lt"/>
              </a:rPr>
              <a:t>fyziku</a:t>
            </a:r>
            <a:r>
              <a:rPr lang="en-US" altLang="cs-CZ" sz="1600" b="1" dirty="0">
                <a:latin typeface="+mn-lt"/>
              </a:rPr>
              <a:t> </a:t>
            </a:r>
            <a:r>
              <a:rPr lang="en-US" altLang="cs-CZ" sz="1600" b="1" dirty="0" err="1">
                <a:latin typeface="+mn-lt"/>
              </a:rPr>
              <a:t>za</a:t>
            </a:r>
            <a:r>
              <a:rPr lang="en-US" altLang="cs-CZ" sz="1600" b="1" dirty="0">
                <a:latin typeface="+mn-lt"/>
              </a:rPr>
              <a:t> </a:t>
            </a:r>
            <a:r>
              <a:rPr lang="en-US" altLang="cs-CZ" sz="1600" b="1" dirty="0" err="1">
                <a:latin typeface="+mn-lt"/>
              </a:rPr>
              <a:t>objev</a:t>
            </a:r>
            <a:r>
              <a:rPr lang="en-US" altLang="cs-CZ" sz="1600" b="1" dirty="0">
                <a:latin typeface="+mn-lt"/>
              </a:rPr>
              <a:t> </a:t>
            </a:r>
            <a:r>
              <a:rPr lang="en-US" altLang="cs-CZ" sz="1600" b="1" dirty="0" err="1">
                <a:latin typeface="+mn-lt"/>
              </a:rPr>
              <a:t>kosmického</a:t>
            </a:r>
            <a:r>
              <a:rPr lang="en-US" altLang="cs-CZ" sz="1600" b="1" dirty="0">
                <a:latin typeface="+mn-lt"/>
              </a:rPr>
              <a:t> </a:t>
            </a:r>
            <a:r>
              <a:rPr lang="en-US" altLang="cs-CZ" sz="1600" b="1" dirty="0" err="1">
                <a:latin typeface="+mn-lt"/>
              </a:rPr>
              <a:t>záření</a:t>
            </a:r>
            <a:r>
              <a:rPr lang="en-US" altLang="cs-CZ" sz="1600" b="1" dirty="0">
                <a:latin typeface="+mn-lt"/>
              </a:rPr>
              <a:t>. </a:t>
            </a:r>
            <a:endParaRPr lang="cs-CZ" altLang="cs-CZ" sz="1600" b="1" dirty="0">
              <a:latin typeface="+mn-lt"/>
            </a:endParaRPr>
          </a:p>
          <a:p>
            <a:pPr eaLnBrk="1" hangingPunct="1">
              <a:spcBef>
                <a:spcPct val="0"/>
              </a:spcBef>
              <a:buFontTx/>
              <a:buNone/>
            </a:pPr>
            <a:endParaRPr lang="cs-CZ" altLang="cs-CZ" sz="1600" b="1" dirty="0">
              <a:latin typeface="+mn-lt"/>
            </a:endParaRPr>
          </a:p>
          <a:p>
            <a:pPr eaLnBrk="1" hangingPunct="1">
              <a:spcBef>
                <a:spcPct val="0"/>
              </a:spcBef>
              <a:buFontTx/>
              <a:buNone/>
            </a:pPr>
            <a:r>
              <a:rPr lang="cs-CZ" altLang="cs-CZ" sz="1600" b="1" dirty="0">
                <a:latin typeface="+mn-lt"/>
              </a:rPr>
              <a:t>Balonový výstup 7. 8. 1912 provedl u Ústí nad Labem. </a:t>
            </a:r>
            <a:r>
              <a:rPr lang="cs-CZ" altLang="cs-CZ" sz="1600" b="1" dirty="0" smtClean="0">
                <a:latin typeface="+mn-lt"/>
              </a:rPr>
              <a:t> Výstup potvrdil, že intensita měřeného záření  s  nadmořskou výškou roste, záření  přichází z oblasti mimo Zemi.</a:t>
            </a:r>
            <a:endParaRPr lang="en-US" altLang="cs-CZ" sz="1600" b="1" dirty="0">
              <a:latin typeface="+mn-lt"/>
            </a:endParaRPr>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3</a:t>
            </a:fld>
            <a:endParaRPr lang="cs-CZ"/>
          </a:p>
        </p:txBody>
      </p:sp>
    </p:spTree>
    <p:extLst>
      <p:ext uri="{BB962C8B-B14F-4D97-AF65-F5344CB8AC3E}">
        <p14:creationId xmlns:p14="http://schemas.microsoft.com/office/powerpoint/2010/main" val="3603849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Experiment  </a:t>
            </a:r>
            <a:r>
              <a:rPr lang="cs-CZ" sz="3200" b="1" dirty="0" err="1" smtClean="0"/>
              <a:t>Pierre</a:t>
            </a:r>
            <a:r>
              <a:rPr lang="cs-CZ" sz="3200" b="1" dirty="0" smtClean="0"/>
              <a:t> </a:t>
            </a:r>
            <a:r>
              <a:rPr lang="cs-CZ" sz="3200" b="1" dirty="0" err="1" smtClean="0"/>
              <a:t>Auger</a:t>
            </a:r>
            <a:r>
              <a:rPr lang="cs-CZ" sz="3200" b="1" dirty="0" smtClean="0"/>
              <a:t> I</a:t>
            </a:r>
            <a:endParaRPr lang="cs-CZ" sz="3200" b="1" dirty="0"/>
          </a:p>
        </p:txBody>
      </p:sp>
      <p:sp>
        <p:nvSpPr>
          <p:cNvPr id="3" name="Zástupný symbol pro obsah 2"/>
          <p:cNvSpPr>
            <a:spLocks noGrp="1"/>
          </p:cNvSpPr>
          <p:nvPr>
            <p:ph idx="1"/>
          </p:nvPr>
        </p:nvSpPr>
        <p:spPr/>
        <p:txBody>
          <a:bodyPr>
            <a:normAutofit/>
          </a:bodyPr>
          <a:lstStyle/>
          <a:p>
            <a:r>
              <a:rPr lang="cs-CZ" b="1" dirty="0" smtClean="0"/>
              <a:t> </a:t>
            </a:r>
            <a:r>
              <a:rPr lang="cs-CZ" sz="2400" b="1" dirty="0" smtClean="0"/>
              <a:t>Experiment </a:t>
            </a:r>
            <a:r>
              <a:rPr lang="cs-CZ" sz="2400" b="1" dirty="0" err="1" smtClean="0"/>
              <a:t>Pierre</a:t>
            </a:r>
            <a:r>
              <a:rPr lang="cs-CZ" sz="2400" b="1" dirty="0" smtClean="0"/>
              <a:t> </a:t>
            </a:r>
            <a:r>
              <a:rPr lang="cs-CZ" sz="2400" b="1" dirty="0" err="1"/>
              <a:t>Auger</a:t>
            </a:r>
            <a:r>
              <a:rPr lang="cs-CZ" sz="2400" dirty="0"/>
              <a:t> – dosud největší projekt pro sledování kosmického </a:t>
            </a:r>
            <a:r>
              <a:rPr lang="cs-CZ" sz="2400" dirty="0" smtClean="0"/>
              <a:t>záření. Observatoř </a:t>
            </a:r>
            <a:r>
              <a:rPr lang="cs-CZ" sz="2400" dirty="0"/>
              <a:t>tvoří celkem </a:t>
            </a:r>
            <a:r>
              <a:rPr lang="cs-CZ" sz="2400" dirty="0" smtClean="0"/>
              <a:t>27 </a:t>
            </a:r>
            <a:r>
              <a:rPr lang="cs-CZ" sz="2400" dirty="0"/>
              <a:t>fluorescenčních detektorů a 1 </a:t>
            </a:r>
            <a:r>
              <a:rPr lang="cs-CZ" sz="2400" dirty="0" smtClean="0"/>
              <a:t>660 </a:t>
            </a:r>
            <a:r>
              <a:rPr lang="cs-CZ" sz="2400" dirty="0" err="1"/>
              <a:t>Čerenkovových</a:t>
            </a:r>
            <a:r>
              <a:rPr lang="cs-CZ" sz="2400" dirty="0"/>
              <a:t> </a:t>
            </a:r>
            <a:r>
              <a:rPr lang="cs-CZ" sz="2400" dirty="0" smtClean="0"/>
              <a:t>detektorů na ploše 3</a:t>
            </a:r>
            <a:r>
              <a:rPr lang="cs-CZ" sz="2400" dirty="0"/>
              <a:t> 000 </a:t>
            </a:r>
            <a:r>
              <a:rPr lang="cs-CZ" sz="2400" dirty="0" smtClean="0"/>
              <a:t>km</a:t>
            </a:r>
            <a:r>
              <a:rPr lang="cs-CZ" sz="2400" baseline="30000" dirty="0" smtClean="0"/>
              <a:t>2</a:t>
            </a:r>
            <a:r>
              <a:rPr lang="cs-CZ" sz="2400" dirty="0" smtClean="0"/>
              <a:t>. Každý  </a:t>
            </a:r>
            <a:r>
              <a:rPr lang="cs-CZ" sz="2400" dirty="0" err="1" smtClean="0"/>
              <a:t>Čereňkovův</a:t>
            </a:r>
            <a:r>
              <a:rPr lang="cs-CZ" sz="2400" dirty="0" smtClean="0"/>
              <a:t> detektor </a:t>
            </a:r>
            <a:r>
              <a:rPr lang="cs-CZ" sz="2400" dirty="0"/>
              <a:t>obsahuje nádrž naplněnou 12 tunami destilované vody</a:t>
            </a:r>
            <a:r>
              <a:rPr lang="cs-CZ" sz="2400" dirty="0" smtClean="0"/>
              <a:t>. Při </a:t>
            </a:r>
            <a:r>
              <a:rPr lang="cs-CZ" sz="2400" dirty="0"/>
              <a:t>průchodu sledované částice kapalinou vzniká </a:t>
            </a:r>
            <a:r>
              <a:rPr lang="cs-CZ" sz="2400" dirty="0" err="1"/>
              <a:t>Čerenkovovo</a:t>
            </a:r>
            <a:r>
              <a:rPr lang="cs-CZ" sz="2400" dirty="0"/>
              <a:t> záření. To </a:t>
            </a:r>
            <a:r>
              <a:rPr lang="cs-CZ" sz="2400" dirty="0" smtClean="0"/>
              <a:t>vzniká, </a:t>
            </a:r>
            <a:r>
              <a:rPr lang="cs-CZ" sz="2400" dirty="0"/>
              <a:t>pokud tato částice dosáhne v daném prostředí rychlosti větší, než je rychlost světla ve stejném prostředí (rychlost světla ve vodě je 70 % rychlosti </a:t>
            </a:r>
            <a:r>
              <a:rPr lang="cs-CZ" sz="2400" dirty="0" smtClean="0"/>
              <a:t> světla ve </a:t>
            </a:r>
            <a:r>
              <a:rPr lang="cs-CZ" sz="2400" dirty="0"/>
              <a:t>vakuu).</a:t>
            </a:r>
          </a:p>
          <a:p>
            <a:r>
              <a:rPr lang="cs-CZ" sz="2400" dirty="0" smtClean="0"/>
              <a:t> Observatoř byla vybudována v Argentině u města </a:t>
            </a:r>
            <a:r>
              <a:rPr lang="cs-CZ" sz="2400" dirty="0" err="1" smtClean="0"/>
              <a:t>Malaraque</a:t>
            </a:r>
            <a:r>
              <a:rPr lang="cs-CZ" sz="2400" dirty="0" smtClean="0"/>
              <a:t>, v letech 2000 – 2008. </a:t>
            </a:r>
            <a:endParaRPr lang="cs-CZ" sz="24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30</a:t>
            </a:fld>
            <a:endParaRPr lang="cs-CZ"/>
          </a:p>
        </p:txBody>
      </p:sp>
    </p:spTree>
    <p:extLst>
      <p:ext uri="{BB962C8B-B14F-4D97-AF65-F5344CB8AC3E}">
        <p14:creationId xmlns:p14="http://schemas.microsoft.com/office/powerpoint/2010/main" val="329906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Experiment  </a:t>
            </a:r>
            <a:r>
              <a:rPr lang="cs-CZ" sz="3200" b="1" dirty="0" err="1"/>
              <a:t>Pierre</a:t>
            </a:r>
            <a:r>
              <a:rPr lang="cs-CZ" sz="3200" b="1" dirty="0"/>
              <a:t> </a:t>
            </a:r>
            <a:r>
              <a:rPr lang="cs-CZ" sz="3200" b="1" dirty="0" err="1"/>
              <a:t>Auger</a:t>
            </a:r>
            <a:r>
              <a:rPr lang="cs-CZ" sz="3200" b="1" dirty="0"/>
              <a:t> </a:t>
            </a:r>
            <a:r>
              <a:rPr lang="cs-CZ" sz="3200" b="1" dirty="0" smtClean="0"/>
              <a:t>II</a:t>
            </a:r>
            <a:endParaRPr lang="cs-CZ" sz="3200"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3140362"/>
            <a:ext cx="4223682" cy="3371829"/>
          </a:xfrm>
        </p:spPr>
      </p:pic>
      <p:sp>
        <p:nvSpPr>
          <p:cNvPr id="4" name="Zástupný symbol pro číslo snímku 3"/>
          <p:cNvSpPr>
            <a:spLocks noGrp="1"/>
          </p:cNvSpPr>
          <p:nvPr>
            <p:ph type="sldNum" sz="quarter" idx="12"/>
          </p:nvPr>
        </p:nvSpPr>
        <p:spPr/>
        <p:txBody>
          <a:bodyPr/>
          <a:lstStyle/>
          <a:p>
            <a:fld id="{01075E64-F25F-4293-88B8-21D99AB0481C}" type="slidenum">
              <a:rPr lang="cs-CZ" smtClean="0"/>
              <a:t>31</a:t>
            </a:fld>
            <a:endParaRPr lang="cs-CZ"/>
          </a:p>
        </p:txBody>
      </p:sp>
      <p:sp>
        <p:nvSpPr>
          <p:cNvPr id="6" name="TextovéPole 5"/>
          <p:cNvSpPr txBox="1"/>
          <p:nvPr/>
        </p:nvSpPr>
        <p:spPr>
          <a:xfrm>
            <a:off x="683568" y="1484784"/>
            <a:ext cx="7920880" cy="1569660"/>
          </a:xfrm>
          <a:prstGeom prst="rect">
            <a:avLst/>
          </a:prstGeom>
          <a:noFill/>
        </p:spPr>
        <p:txBody>
          <a:bodyPr wrap="square" rtlCol="0">
            <a:spAutoFit/>
          </a:bodyPr>
          <a:lstStyle/>
          <a:p>
            <a:r>
              <a:rPr lang="cs-CZ" sz="2400" dirty="0" smtClean="0"/>
              <a:t>V roce 2016 byl poprvé prokázán extragalaktický původ částic s energiemi většími než 1 </a:t>
            </a:r>
            <a:r>
              <a:rPr lang="cs-CZ" sz="2400" dirty="0" err="1" smtClean="0"/>
              <a:t>EeV</a:t>
            </a:r>
            <a:r>
              <a:rPr lang="cs-CZ" sz="2400" dirty="0" smtClean="0"/>
              <a:t>. </a:t>
            </a:r>
          </a:p>
          <a:p>
            <a:r>
              <a:rPr lang="cs-CZ" sz="2400" dirty="0" smtClean="0"/>
              <a:t> Byla měřena anizotropie ve směru příletu </a:t>
            </a:r>
            <a:r>
              <a:rPr lang="cs-CZ" sz="2400" dirty="0" err="1" smtClean="0"/>
              <a:t>ysokoenergetických</a:t>
            </a:r>
            <a:r>
              <a:rPr lang="cs-CZ" sz="2400" dirty="0" smtClean="0"/>
              <a:t> částic. </a:t>
            </a:r>
            <a:endParaRPr lang="cs-CZ" sz="2400" dirty="0"/>
          </a:p>
        </p:txBody>
      </p:sp>
      <p:sp>
        <p:nvSpPr>
          <p:cNvPr id="8" name="TextovéPole 7"/>
          <p:cNvSpPr txBox="1"/>
          <p:nvPr/>
        </p:nvSpPr>
        <p:spPr>
          <a:xfrm>
            <a:off x="683568" y="3212976"/>
            <a:ext cx="3600400" cy="1938992"/>
          </a:xfrm>
          <a:prstGeom prst="rect">
            <a:avLst/>
          </a:prstGeom>
          <a:noFill/>
        </p:spPr>
        <p:txBody>
          <a:bodyPr wrap="square" rtlCol="0">
            <a:spAutoFit/>
          </a:bodyPr>
          <a:lstStyle/>
          <a:p>
            <a:r>
              <a:rPr lang="cs-CZ" sz="2400" dirty="0"/>
              <a:t>Bylo prokázáno, že  detekované vysokoenergetické částice  nejsou pouze protony, ale i těžká jádra. </a:t>
            </a:r>
          </a:p>
        </p:txBody>
      </p:sp>
    </p:spTree>
    <p:extLst>
      <p:ext uri="{BB962C8B-B14F-4D97-AF65-F5344CB8AC3E}">
        <p14:creationId xmlns:p14="http://schemas.microsoft.com/office/powerpoint/2010/main" val="1125477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Experiment  </a:t>
            </a:r>
            <a:r>
              <a:rPr lang="cs-CZ" sz="3200" b="1" dirty="0" err="1"/>
              <a:t>Pierre</a:t>
            </a:r>
            <a:r>
              <a:rPr lang="cs-CZ" sz="3200" b="1" dirty="0"/>
              <a:t> </a:t>
            </a:r>
            <a:r>
              <a:rPr lang="cs-CZ" sz="3200" b="1" dirty="0" err="1"/>
              <a:t>Auger</a:t>
            </a:r>
            <a:r>
              <a:rPr lang="cs-CZ" sz="3200" b="1" dirty="0"/>
              <a:t> </a:t>
            </a:r>
            <a:r>
              <a:rPr lang="cs-CZ" sz="3200" b="1" dirty="0" smtClean="0"/>
              <a:t>III</a:t>
            </a:r>
            <a:endParaRPr lang="cs-CZ" sz="3200" dirty="0"/>
          </a:p>
        </p:txBody>
      </p:sp>
      <p:sp>
        <p:nvSpPr>
          <p:cNvPr id="3" name="Zástupný symbol pro obsah 2"/>
          <p:cNvSpPr>
            <a:spLocks noGrp="1"/>
          </p:cNvSpPr>
          <p:nvPr>
            <p:ph idx="1"/>
          </p:nvPr>
        </p:nvSpPr>
        <p:spPr/>
        <p:txBody>
          <a:bodyPr/>
          <a:lstStyle/>
          <a:p>
            <a:pPr marL="0" indent="0">
              <a:buNone/>
            </a:pPr>
            <a:endParaRPr lang="cs-CZ"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32</a:t>
            </a:fld>
            <a:endParaRPr lang="cs-CZ"/>
          </a:p>
        </p:txBody>
      </p:sp>
      <p:pic>
        <p:nvPicPr>
          <p:cNvPr id="5" name="Picture 3" descr="Pb1405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4008" y="3068960"/>
            <a:ext cx="3816424" cy="3057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ovéPole 5"/>
          <p:cNvSpPr txBox="1"/>
          <p:nvPr/>
        </p:nvSpPr>
        <p:spPr>
          <a:xfrm>
            <a:off x="755576" y="2060847"/>
            <a:ext cx="3456384" cy="3785652"/>
          </a:xfrm>
          <a:prstGeom prst="rect">
            <a:avLst/>
          </a:prstGeom>
          <a:noFill/>
        </p:spPr>
        <p:txBody>
          <a:bodyPr wrap="square" rtlCol="0">
            <a:spAutoFit/>
          </a:bodyPr>
          <a:lstStyle/>
          <a:p>
            <a:r>
              <a:rPr lang="cs-CZ" sz="2400" dirty="0" smtClean="0"/>
              <a:t>Na experimentu se aktivně podílejí i vědci z ČR, z FZÚ a dalších institucí. </a:t>
            </a:r>
          </a:p>
          <a:p>
            <a:r>
              <a:rPr lang="cs-CZ" sz="2400" dirty="0" smtClean="0"/>
              <a:t>V laboratořích  UPOL v Olomouci  bylo vyrobeno 900 hexagonálních zrcadel do Schmidtových komor určených pro měření fluorescenčního záření.  </a:t>
            </a:r>
            <a:endParaRPr lang="cs-CZ" sz="2400" dirty="0"/>
          </a:p>
        </p:txBody>
      </p:sp>
    </p:spTree>
    <p:extLst>
      <p:ext uri="{BB962C8B-B14F-4D97-AF65-F5344CB8AC3E}">
        <p14:creationId xmlns:p14="http://schemas.microsoft.com/office/powerpoint/2010/main" val="941342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496944" cy="1143000"/>
          </a:xfrm>
        </p:spPr>
        <p:txBody>
          <a:bodyPr>
            <a:normAutofit/>
          </a:bodyPr>
          <a:lstStyle/>
          <a:p>
            <a:r>
              <a:rPr lang="cs-CZ" sz="2800" b="1" dirty="0" smtClean="0"/>
              <a:t>Měření kosmického záření - vysokohorské observatoře I</a:t>
            </a:r>
            <a:endParaRPr lang="cs-CZ" sz="28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4128" y="3356992"/>
            <a:ext cx="2592288" cy="2592288"/>
          </a:xfrm>
        </p:spPr>
      </p:pic>
      <p:sp>
        <p:nvSpPr>
          <p:cNvPr id="3" name="TextovéPole 2"/>
          <p:cNvSpPr txBox="1"/>
          <p:nvPr/>
        </p:nvSpPr>
        <p:spPr>
          <a:xfrm flipH="1">
            <a:off x="395536" y="3290795"/>
            <a:ext cx="4896544" cy="3046988"/>
          </a:xfrm>
          <a:prstGeom prst="rect">
            <a:avLst/>
          </a:prstGeom>
          <a:noFill/>
        </p:spPr>
        <p:txBody>
          <a:bodyPr wrap="square" rtlCol="0">
            <a:spAutoFit/>
          </a:bodyPr>
          <a:lstStyle/>
          <a:p>
            <a:r>
              <a:rPr lang="cs-CZ" sz="2400" dirty="0"/>
              <a:t>Měření kosmického záření v Tatrách se datuje od r. 1958</a:t>
            </a:r>
            <a:r>
              <a:rPr lang="cs-CZ" sz="2400" dirty="0" smtClean="0"/>
              <a:t>.</a:t>
            </a:r>
          </a:p>
          <a:p>
            <a:r>
              <a:rPr lang="cs-CZ" sz="2400" dirty="0"/>
              <a:t>Dnes pracuje na Lomnickém štítě neutronový monitor spojitě měřící kosmické záření s vysokou statistickou přesností (1.6. 106 /hod). Měření v reálnem čase jsou dostupná na http://neutronmonitor.ta3.sk</a:t>
            </a:r>
            <a:r>
              <a:rPr lang="cs-CZ" sz="2400" dirty="0" smtClean="0"/>
              <a:t> </a:t>
            </a:r>
            <a:endParaRPr lang="cs-CZ" sz="2400" dirty="0"/>
          </a:p>
        </p:txBody>
      </p:sp>
      <p:sp>
        <p:nvSpPr>
          <p:cNvPr id="5" name="TextovéPole 4"/>
          <p:cNvSpPr txBox="1"/>
          <p:nvPr/>
        </p:nvSpPr>
        <p:spPr>
          <a:xfrm>
            <a:off x="395536" y="1484784"/>
            <a:ext cx="7704856" cy="1200329"/>
          </a:xfrm>
          <a:prstGeom prst="rect">
            <a:avLst/>
          </a:prstGeom>
          <a:noFill/>
        </p:spPr>
        <p:txBody>
          <a:bodyPr wrap="square" rtlCol="0">
            <a:spAutoFit/>
          </a:bodyPr>
          <a:lstStyle/>
          <a:p>
            <a:r>
              <a:rPr lang="cs-CZ" sz="2400" dirty="0" smtClean="0"/>
              <a:t>Lokality </a:t>
            </a:r>
            <a:r>
              <a:rPr lang="cs-CZ" sz="2400" dirty="0"/>
              <a:t>ve vysoké nadmořské výšce a vysoké zeměpisné šířce jsou zvláště zajímavé pro posouzení dávky záření prostředí v důsledku kosmického záření </a:t>
            </a:r>
          </a:p>
        </p:txBody>
      </p:sp>
      <p:sp>
        <p:nvSpPr>
          <p:cNvPr id="6" name="TextovéPole 5"/>
          <p:cNvSpPr txBox="1"/>
          <p:nvPr/>
        </p:nvSpPr>
        <p:spPr>
          <a:xfrm>
            <a:off x="539552" y="2829130"/>
            <a:ext cx="4248472" cy="461665"/>
          </a:xfrm>
          <a:prstGeom prst="rect">
            <a:avLst/>
          </a:prstGeom>
          <a:noFill/>
        </p:spPr>
        <p:txBody>
          <a:bodyPr wrap="square" rtlCol="0">
            <a:spAutoFit/>
          </a:bodyPr>
          <a:lstStyle/>
          <a:p>
            <a:r>
              <a:rPr lang="cs-CZ" sz="2400" dirty="0"/>
              <a:t>Observatoř na Lomnické</a:t>
            </a:r>
            <a:r>
              <a:rPr lang="cs-CZ" dirty="0"/>
              <a:t>m štítě</a:t>
            </a:r>
          </a:p>
        </p:txBody>
      </p:sp>
    </p:spTree>
    <p:extLst>
      <p:ext uri="{BB962C8B-B14F-4D97-AF65-F5344CB8AC3E}">
        <p14:creationId xmlns:p14="http://schemas.microsoft.com/office/powerpoint/2010/main" val="1054804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640960" cy="1143000"/>
          </a:xfrm>
        </p:spPr>
        <p:txBody>
          <a:bodyPr>
            <a:normAutofit/>
          </a:bodyPr>
          <a:lstStyle/>
          <a:p>
            <a:r>
              <a:rPr lang="cs-CZ" sz="2800" b="1" dirty="0"/>
              <a:t>Měření kosmického záření - vysokohorské observatoře </a:t>
            </a:r>
            <a:r>
              <a:rPr lang="cs-CZ" sz="2800" b="1" dirty="0" smtClean="0"/>
              <a:t>II</a:t>
            </a:r>
            <a:endParaRPr lang="cs-CZ" sz="2800"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556792"/>
            <a:ext cx="6091584" cy="2884476"/>
          </a:xfrm>
        </p:spPr>
      </p:pic>
      <p:sp>
        <p:nvSpPr>
          <p:cNvPr id="4" name="Zástupný symbol pro číslo snímku 3"/>
          <p:cNvSpPr>
            <a:spLocks noGrp="1"/>
          </p:cNvSpPr>
          <p:nvPr>
            <p:ph type="sldNum" sz="quarter" idx="12"/>
          </p:nvPr>
        </p:nvSpPr>
        <p:spPr/>
        <p:txBody>
          <a:bodyPr/>
          <a:lstStyle/>
          <a:p>
            <a:fld id="{01075E64-F25F-4293-88B8-21D99AB0481C}" type="slidenum">
              <a:rPr lang="cs-CZ" smtClean="0"/>
              <a:t>34</a:t>
            </a:fld>
            <a:endParaRPr lang="cs-CZ"/>
          </a:p>
        </p:txBody>
      </p:sp>
      <p:sp>
        <p:nvSpPr>
          <p:cNvPr id="7" name="TextovéPole 6"/>
          <p:cNvSpPr txBox="1"/>
          <p:nvPr/>
        </p:nvSpPr>
        <p:spPr>
          <a:xfrm>
            <a:off x="1043608" y="4653136"/>
            <a:ext cx="7488832" cy="1569660"/>
          </a:xfrm>
          <a:prstGeom prst="rect">
            <a:avLst/>
          </a:prstGeom>
          <a:noFill/>
        </p:spPr>
        <p:txBody>
          <a:bodyPr wrap="square" rtlCol="0">
            <a:spAutoFit/>
          </a:bodyPr>
          <a:lstStyle/>
          <a:p>
            <a:r>
              <a:rPr lang="cs-CZ" sz="2400" dirty="0" smtClean="0"/>
              <a:t>Observatoř na Zugspitze v Alpách , SRN.  2962 m n. m.</a:t>
            </a:r>
          </a:p>
          <a:p>
            <a:endParaRPr lang="cs-CZ" sz="2400" dirty="0"/>
          </a:p>
          <a:p>
            <a:endParaRPr lang="cs-CZ" sz="2400" dirty="0" smtClean="0"/>
          </a:p>
          <a:p>
            <a:r>
              <a:rPr lang="cs-CZ" sz="2400" dirty="0" smtClean="0"/>
              <a:t> </a:t>
            </a:r>
            <a:endParaRPr lang="cs-CZ" sz="2400" dirty="0"/>
          </a:p>
        </p:txBody>
      </p:sp>
      <p:sp>
        <p:nvSpPr>
          <p:cNvPr id="3" name="TextovéPole 2"/>
          <p:cNvSpPr txBox="1"/>
          <p:nvPr/>
        </p:nvSpPr>
        <p:spPr>
          <a:xfrm>
            <a:off x="827584" y="5085184"/>
            <a:ext cx="7200800" cy="1477328"/>
          </a:xfrm>
          <a:prstGeom prst="rect">
            <a:avLst/>
          </a:prstGeom>
          <a:noFill/>
        </p:spPr>
        <p:txBody>
          <a:bodyPr wrap="square" rtlCol="0">
            <a:spAutoFit/>
          </a:bodyPr>
          <a:lstStyle/>
          <a:p>
            <a:endParaRPr lang="cs-CZ" dirty="0" smtClean="0"/>
          </a:p>
          <a:p>
            <a:r>
              <a:rPr lang="cs-CZ" sz="2400" dirty="0" smtClean="0"/>
              <a:t>Probíhá kontinuální měření spektra neutronů pomocí </a:t>
            </a:r>
            <a:r>
              <a:rPr lang="cs-CZ" sz="2400" dirty="0" err="1" smtClean="0"/>
              <a:t>Bonerovských</a:t>
            </a:r>
            <a:r>
              <a:rPr lang="cs-CZ" sz="2400" dirty="0" smtClean="0"/>
              <a:t> detektorů. Měří se dávkový příkon sekundárních neutronů. </a:t>
            </a:r>
            <a:endParaRPr lang="cs-CZ" sz="2400" dirty="0"/>
          </a:p>
        </p:txBody>
      </p:sp>
    </p:spTree>
    <p:extLst>
      <p:ext uri="{BB962C8B-B14F-4D97-AF65-F5344CB8AC3E}">
        <p14:creationId xmlns:p14="http://schemas.microsoft.com/office/powerpoint/2010/main" val="610895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Měření kosmického záření </a:t>
            </a:r>
            <a:r>
              <a:rPr lang="cs-CZ" sz="3200" b="1" dirty="0" smtClean="0"/>
              <a:t>– na palubách letadel</a:t>
            </a:r>
            <a:endParaRPr lang="cs-CZ" sz="3200" dirty="0"/>
          </a:p>
        </p:txBody>
      </p:sp>
      <p:sp>
        <p:nvSpPr>
          <p:cNvPr id="3" name="Zástupný symbol pro obsah 2"/>
          <p:cNvSpPr>
            <a:spLocks noGrp="1"/>
          </p:cNvSpPr>
          <p:nvPr>
            <p:ph idx="1"/>
          </p:nvPr>
        </p:nvSpPr>
        <p:spPr>
          <a:xfrm>
            <a:off x="539552" y="1484784"/>
            <a:ext cx="7056784" cy="4176465"/>
          </a:xfrm>
        </p:spPr>
        <p:txBody>
          <a:bodyPr>
            <a:normAutofit fontScale="85000" lnSpcReduction="20000"/>
          </a:bodyPr>
          <a:lstStyle/>
          <a:p>
            <a:r>
              <a:rPr lang="cs-CZ" altLang="cs-CZ" dirty="0"/>
              <a:t>Pole záření na palubě letadel je  z pozemského hlediska velmi atypické.  Skládá se z různých částic, které mají energie ve velmi širokém </a:t>
            </a:r>
            <a:r>
              <a:rPr lang="cs-CZ" altLang="cs-CZ" dirty="0" smtClean="0"/>
              <a:t>intervalu.</a:t>
            </a:r>
          </a:p>
          <a:p>
            <a:r>
              <a:rPr lang="cs-CZ" dirty="0" smtClean="0"/>
              <a:t>Používají se  různé  </a:t>
            </a:r>
            <a:r>
              <a:rPr lang="cs-CZ" dirty="0"/>
              <a:t>pasivní </a:t>
            </a:r>
            <a:r>
              <a:rPr lang="cs-CZ" dirty="0" smtClean="0"/>
              <a:t>detektory,  </a:t>
            </a:r>
            <a:r>
              <a:rPr lang="cs-CZ" dirty="0"/>
              <a:t>termoluminiscenční detektory (TLD) </a:t>
            </a:r>
            <a:r>
              <a:rPr lang="cs-CZ" dirty="0" smtClean="0"/>
              <a:t> nebo detektory </a:t>
            </a:r>
            <a:r>
              <a:rPr lang="cs-CZ" dirty="0"/>
              <a:t>stop v pevné fázi (DSPF</a:t>
            </a:r>
            <a:r>
              <a:rPr lang="cs-CZ" dirty="0" smtClean="0"/>
              <a:t>). ÚJV AVČR používá i  aktivní detektor </a:t>
            </a:r>
            <a:r>
              <a:rPr lang="cs-CZ" dirty="0" err="1"/>
              <a:t>Liulin</a:t>
            </a:r>
            <a:r>
              <a:rPr lang="cs-CZ" dirty="0"/>
              <a:t> - spektrometr energie deponované v Si </a:t>
            </a:r>
            <a:r>
              <a:rPr lang="cs-CZ" dirty="0" smtClean="0"/>
              <a:t>– měří  </a:t>
            </a:r>
            <a:r>
              <a:rPr lang="cs-CZ" dirty="0"/>
              <a:t>spektra deponované energie, </a:t>
            </a:r>
            <a:r>
              <a:rPr lang="cs-CZ" dirty="0" smtClean="0"/>
              <a:t>absorbovanou  </a:t>
            </a:r>
            <a:r>
              <a:rPr lang="cs-CZ" dirty="0"/>
              <a:t>dávka, prostorový dávkový ekvivalent (H*(10</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35</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785541"/>
            <a:ext cx="2171700" cy="2105025"/>
          </a:xfrm>
          <a:prstGeom prst="rect">
            <a:avLst/>
          </a:prstGeom>
        </p:spPr>
      </p:pic>
    </p:spTree>
    <p:extLst>
      <p:ext uri="{BB962C8B-B14F-4D97-AF65-F5344CB8AC3E}">
        <p14:creationId xmlns:p14="http://schemas.microsoft.com/office/powerpoint/2010/main" val="3778962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Dávky na palubě letadel I</a:t>
            </a:r>
            <a:endParaRPr lang="cs-CZ" sz="3200" b="1" dirty="0"/>
          </a:p>
        </p:txBody>
      </p:sp>
      <p:sp>
        <p:nvSpPr>
          <p:cNvPr id="3" name="TextovéPole 2"/>
          <p:cNvSpPr txBox="1"/>
          <p:nvPr/>
        </p:nvSpPr>
        <p:spPr>
          <a:xfrm>
            <a:off x="107504" y="2133500"/>
            <a:ext cx="9036496" cy="4062651"/>
          </a:xfrm>
          <a:prstGeom prst="rect">
            <a:avLst/>
          </a:prstGeom>
          <a:noFill/>
        </p:spPr>
        <p:txBody>
          <a:bodyPr wrap="square" rtlCol="0">
            <a:spAutoFit/>
          </a:bodyPr>
          <a:lstStyle/>
          <a:p>
            <a:r>
              <a:rPr lang="cs-CZ" sz="2400" dirty="0"/>
              <a:t>Efektivní dávka, </a:t>
            </a:r>
            <a:r>
              <a:rPr lang="cs-CZ" sz="2400" dirty="0" smtClean="0"/>
              <a:t>kterou člen posádky </a:t>
            </a:r>
          </a:p>
          <a:p>
            <a:r>
              <a:rPr lang="cs-CZ" sz="2400" dirty="0" smtClean="0"/>
              <a:t> </a:t>
            </a:r>
            <a:r>
              <a:rPr lang="cs-CZ" sz="2400" dirty="0"/>
              <a:t>obdrží během letu </a:t>
            </a:r>
            <a:r>
              <a:rPr lang="cs-CZ" sz="2400" dirty="0" smtClean="0"/>
              <a:t> od kosmického </a:t>
            </a:r>
          </a:p>
          <a:p>
            <a:r>
              <a:rPr lang="cs-CZ" sz="2400" dirty="0"/>
              <a:t> </a:t>
            </a:r>
            <a:r>
              <a:rPr lang="cs-CZ" sz="2400" dirty="0" smtClean="0"/>
              <a:t> záření závisí na: </a:t>
            </a:r>
          </a:p>
          <a:p>
            <a:pPr marL="342900" indent="-342900">
              <a:buFont typeface="Arial" panose="020B0604020202020204" pitchFamily="34" charset="0"/>
              <a:buChar char="•"/>
            </a:pPr>
            <a:r>
              <a:rPr lang="cs-CZ" sz="2400" dirty="0" smtClean="0"/>
              <a:t>trvání </a:t>
            </a:r>
            <a:r>
              <a:rPr lang="cs-CZ" sz="2400" dirty="0"/>
              <a:t>letu,</a:t>
            </a:r>
          </a:p>
          <a:p>
            <a:pPr marL="342900" indent="-342900">
              <a:buFont typeface="Arial" panose="020B0604020202020204" pitchFamily="34" charset="0"/>
              <a:buChar char="•"/>
            </a:pPr>
            <a:r>
              <a:rPr lang="cs-CZ" sz="2400" dirty="0" smtClean="0"/>
              <a:t>letové </a:t>
            </a:r>
            <a:r>
              <a:rPr lang="cs-CZ" sz="2400" dirty="0"/>
              <a:t>hladině</a:t>
            </a:r>
            <a:r>
              <a:rPr lang="cs-CZ" sz="2400" dirty="0" smtClean="0"/>
              <a:t>,</a:t>
            </a:r>
          </a:p>
          <a:p>
            <a:pPr marL="342900" indent="-342900">
              <a:buFont typeface="Arial" panose="020B0604020202020204" pitchFamily="34" charset="0"/>
              <a:buChar char="•"/>
            </a:pPr>
            <a:r>
              <a:rPr lang="cs-CZ" sz="2400" dirty="0" smtClean="0"/>
              <a:t>dráze letadla, </a:t>
            </a:r>
          </a:p>
          <a:p>
            <a:pPr marL="342900" indent="-342900">
              <a:buFont typeface="Arial" panose="020B0604020202020204" pitchFamily="34" charset="0"/>
              <a:buChar char="•"/>
            </a:pPr>
            <a:r>
              <a:rPr lang="cs-CZ" sz="2400" dirty="0" smtClean="0"/>
              <a:t>sluneční aktivitě</a:t>
            </a:r>
          </a:p>
          <a:p>
            <a:pPr marL="342900" indent="-342900">
              <a:buFont typeface="Arial" panose="020B0604020202020204" pitchFamily="34" charset="0"/>
              <a:buChar char="•"/>
            </a:pPr>
            <a:endParaRPr lang="cs-CZ" sz="2400" dirty="0"/>
          </a:p>
          <a:p>
            <a:r>
              <a:rPr lang="cs-CZ" sz="2400" dirty="0" smtClean="0"/>
              <a:t>Lety ve vyšších letových hladinách a lety v blízkosti magnetických pólů vedou k vyšším dávkám .</a:t>
            </a:r>
            <a:endParaRPr lang="cs-CZ" sz="2400" dirty="0"/>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621515"/>
            <a:ext cx="2632348" cy="1504198"/>
          </a:xfrm>
          <a:prstGeom prst="rect">
            <a:avLst/>
          </a:prstGeom>
        </p:spPr>
      </p:pic>
      <p:sp>
        <p:nvSpPr>
          <p:cNvPr id="7" name="Zástupný symbol pro číslo snímku 6"/>
          <p:cNvSpPr>
            <a:spLocks noGrp="1"/>
          </p:cNvSpPr>
          <p:nvPr>
            <p:ph type="sldNum" sz="quarter" idx="12"/>
          </p:nvPr>
        </p:nvSpPr>
        <p:spPr/>
        <p:txBody>
          <a:bodyPr/>
          <a:lstStyle/>
          <a:p>
            <a:fld id="{01075E64-F25F-4293-88B8-21D99AB0481C}" type="slidenum">
              <a:rPr lang="cs-CZ" smtClean="0"/>
              <a:t>36</a:t>
            </a:fld>
            <a:endParaRPr lang="cs-CZ"/>
          </a:p>
        </p:txBody>
      </p:sp>
    </p:spTree>
    <p:extLst>
      <p:ext uri="{BB962C8B-B14F-4D97-AF65-F5344CB8AC3E}">
        <p14:creationId xmlns:p14="http://schemas.microsoft.com/office/powerpoint/2010/main" val="1182072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Dávky na palubě </a:t>
            </a:r>
            <a:r>
              <a:rPr lang="cs-CZ" sz="3200" b="1" dirty="0" smtClean="0"/>
              <a:t>letadel II</a:t>
            </a:r>
            <a:endParaRPr lang="cs-CZ" sz="3200" b="1" dirty="0"/>
          </a:p>
        </p:txBody>
      </p:sp>
      <p:sp>
        <p:nvSpPr>
          <p:cNvPr id="3" name="TextovéPole 2"/>
          <p:cNvSpPr txBox="1"/>
          <p:nvPr/>
        </p:nvSpPr>
        <p:spPr>
          <a:xfrm>
            <a:off x="683568" y="1772816"/>
            <a:ext cx="1582356" cy="738664"/>
          </a:xfrm>
          <a:prstGeom prst="rect">
            <a:avLst/>
          </a:prstGeom>
          <a:noFill/>
        </p:spPr>
        <p:txBody>
          <a:bodyPr wrap="none" rtlCol="0">
            <a:spAutoFit/>
          </a:bodyPr>
          <a:lstStyle/>
          <a:p>
            <a:r>
              <a:rPr lang="cs-CZ" sz="2400" dirty="0"/>
              <a:t>Na  stránce</a:t>
            </a:r>
            <a:endParaRPr lang="cs-CZ" sz="2400" dirty="0">
              <a:solidFill>
                <a:schemeClr val="bg1"/>
              </a:solidFill>
            </a:endParaRPr>
          </a:p>
          <a:p>
            <a:endParaRPr lang="cs-CZ" dirty="0"/>
          </a:p>
        </p:txBody>
      </p:sp>
      <p:sp>
        <p:nvSpPr>
          <p:cNvPr id="4" name="Obdélník 3"/>
          <p:cNvSpPr/>
          <p:nvPr/>
        </p:nvSpPr>
        <p:spPr>
          <a:xfrm>
            <a:off x="395536" y="2142148"/>
            <a:ext cx="8352928" cy="12711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dirty="0">
                <a:hlinkClick r:id="rId2"/>
              </a:rPr>
              <a:t>https://</a:t>
            </a:r>
            <a:r>
              <a:rPr lang="cs-CZ" b="1" dirty="0" smtClean="0">
                <a:hlinkClick r:id="rId2"/>
              </a:rPr>
              <a:t>www1.helmholtz-muenchen.de/epcard/online/fluginput.php?lang=en</a:t>
            </a:r>
            <a:endParaRPr lang="cs-CZ" b="1" dirty="0" smtClean="0"/>
          </a:p>
          <a:p>
            <a:endParaRPr lang="cs-CZ" b="1" dirty="0"/>
          </a:p>
          <a:p>
            <a:r>
              <a:rPr lang="cs-CZ" b="1" dirty="0">
                <a:hlinkClick r:id="rId3"/>
              </a:rPr>
              <a:t>https://www1.helmholtz-muenchen.de/epcard/online/geoinput.php?lan=de</a:t>
            </a:r>
            <a:endParaRPr lang="cs-CZ" b="1" dirty="0" smtClean="0"/>
          </a:p>
          <a:p>
            <a:endParaRPr lang="cs-CZ" b="1" dirty="0">
              <a:solidFill>
                <a:schemeClr val="bg1"/>
              </a:solidFill>
            </a:endParaRPr>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4077072"/>
            <a:ext cx="3707903" cy="936103"/>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5229200"/>
            <a:ext cx="3816424" cy="864096"/>
          </a:xfrm>
          <a:prstGeom prst="rect">
            <a:avLst/>
          </a:prstGeom>
        </p:spPr>
      </p:pic>
      <p:sp>
        <p:nvSpPr>
          <p:cNvPr id="9" name="TextovéPole 8"/>
          <p:cNvSpPr txBox="1"/>
          <p:nvPr/>
        </p:nvSpPr>
        <p:spPr>
          <a:xfrm>
            <a:off x="467544" y="3645024"/>
            <a:ext cx="4104456" cy="1938992"/>
          </a:xfrm>
          <a:prstGeom prst="rect">
            <a:avLst/>
          </a:prstGeom>
          <a:noFill/>
        </p:spPr>
        <p:txBody>
          <a:bodyPr wrap="square" rtlCol="0">
            <a:spAutoFit/>
          </a:bodyPr>
          <a:lstStyle/>
          <a:p>
            <a:r>
              <a:rPr lang="cs-CZ" sz="2400" dirty="0"/>
              <a:t>j</a:t>
            </a:r>
            <a:r>
              <a:rPr lang="cs-CZ" sz="2400" dirty="0" smtClean="0"/>
              <a:t>e SW umožňující vypočíst dávku pro daný let</a:t>
            </a:r>
          </a:p>
          <a:p>
            <a:r>
              <a:rPr lang="cs-CZ" sz="2400" dirty="0" smtClean="0"/>
              <a:t> a dávku pro  libovolné místo na Zemi, pro zvolenou výšku a datum.</a:t>
            </a:r>
            <a:endParaRPr lang="cs-CZ" sz="2400" dirty="0"/>
          </a:p>
        </p:txBody>
      </p:sp>
      <p:sp>
        <p:nvSpPr>
          <p:cNvPr id="10" name="Zástupný symbol pro číslo snímku 9"/>
          <p:cNvSpPr>
            <a:spLocks noGrp="1"/>
          </p:cNvSpPr>
          <p:nvPr>
            <p:ph type="sldNum" sz="quarter" idx="12"/>
          </p:nvPr>
        </p:nvSpPr>
        <p:spPr/>
        <p:txBody>
          <a:bodyPr/>
          <a:lstStyle/>
          <a:p>
            <a:fld id="{01075E64-F25F-4293-88B8-21D99AB0481C}" type="slidenum">
              <a:rPr lang="cs-CZ" smtClean="0"/>
              <a:t>37</a:t>
            </a:fld>
            <a:endParaRPr lang="cs-CZ"/>
          </a:p>
        </p:txBody>
      </p:sp>
    </p:spTree>
    <p:extLst>
      <p:ext uri="{BB962C8B-B14F-4D97-AF65-F5344CB8AC3E}">
        <p14:creationId xmlns:p14="http://schemas.microsoft.com/office/powerpoint/2010/main" val="2376198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Dávky na palubě letadel </a:t>
            </a:r>
            <a:r>
              <a:rPr lang="cs-CZ" sz="3200" b="1" dirty="0" smtClean="0"/>
              <a:t>III</a:t>
            </a:r>
            <a:endParaRPr lang="cs-CZ" sz="3200" dirty="0"/>
          </a:p>
        </p:txBody>
      </p:sp>
      <p:sp>
        <p:nvSpPr>
          <p:cNvPr id="3" name="TextovéPole 2"/>
          <p:cNvSpPr txBox="1"/>
          <p:nvPr/>
        </p:nvSpPr>
        <p:spPr>
          <a:xfrm>
            <a:off x="539552" y="1124744"/>
            <a:ext cx="7992888" cy="2677656"/>
          </a:xfrm>
          <a:prstGeom prst="rect">
            <a:avLst/>
          </a:prstGeom>
          <a:noFill/>
        </p:spPr>
        <p:txBody>
          <a:bodyPr wrap="square" rtlCol="0">
            <a:spAutoFit/>
          </a:bodyPr>
          <a:lstStyle/>
          <a:p>
            <a:r>
              <a:rPr lang="cs-CZ" sz="2400" dirty="0" smtClean="0"/>
              <a:t>Typické dávky od kosmického záření pro vybrané trasy</a:t>
            </a:r>
          </a:p>
          <a:p>
            <a:endParaRPr lang="cs-CZ" sz="2400" dirty="0"/>
          </a:p>
          <a:p>
            <a:endParaRPr lang="cs-CZ" sz="2400" dirty="0" smtClean="0"/>
          </a:p>
          <a:p>
            <a:endParaRPr lang="cs-CZ" sz="2400" dirty="0"/>
          </a:p>
          <a:p>
            <a:endParaRPr lang="cs-CZ" sz="2400" dirty="0" smtClean="0"/>
          </a:p>
          <a:p>
            <a:endParaRPr lang="cs-CZ" sz="2400" dirty="0"/>
          </a:p>
          <a:p>
            <a:endParaRPr lang="cs-CZ" sz="2400" dirty="0"/>
          </a:p>
        </p:txBody>
      </p:sp>
      <p:graphicFrame>
        <p:nvGraphicFramePr>
          <p:cNvPr id="4" name="Tabulka 3"/>
          <p:cNvGraphicFramePr>
            <a:graphicFrameLocks noGrp="1"/>
          </p:cNvGraphicFramePr>
          <p:nvPr>
            <p:extLst>
              <p:ext uri="{D42A27DB-BD31-4B8C-83A1-F6EECF244321}">
                <p14:modId xmlns:p14="http://schemas.microsoft.com/office/powerpoint/2010/main" val="3098466528"/>
              </p:ext>
            </p:extLst>
          </p:nvPr>
        </p:nvGraphicFramePr>
        <p:xfrm>
          <a:off x="539552" y="1628800"/>
          <a:ext cx="7822843" cy="2250332"/>
        </p:xfrm>
        <a:graphic>
          <a:graphicData uri="http://schemas.openxmlformats.org/drawingml/2006/table">
            <a:tbl>
              <a:tblPr firstRow="1" bandRow="1">
                <a:tableStyleId>{5C22544A-7EE6-4342-B048-85BDC9FD1C3A}</a:tableStyleId>
              </a:tblPr>
              <a:tblGrid>
                <a:gridCol w="4302564"/>
                <a:gridCol w="3520279"/>
              </a:tblGrid>
              <a:tr h="257831">
                <a:tc>
                  <a:txBody>
                    <a:bodyPr/>
                    <a:lstStyle/>
                    <a:p>
                      <a:pPr algn="ctr"/>
                      <a:r>
                        <a:rPr lang="cs-CZ" sz="2000" dirty="0" smtClean="0"/>
                        <a:t>   Trasa</a:t>
                      </a:r>
                      <a:endParaRPr lang="cs-CZ" sz="2000" dirty="0"/>
                    </a:p>
                  </a:txBody>
                  <a:tcPr/>
                </a:tc>
                <a:tc>
                  <a:txBody>
                    <a:bodyPr/>
                    <a:lstStyle/>
                    <a:p>
                      <a:pPr algn="ctr"/>
                      <a:r>
                        <a:rPr lang="cs-CZ" sz="2000" dirty="0" smtClean="0"/>
                        <a:t> dávka     µ</a:t>
                      </a:r>
                      <a:r>
                        <a:rPr lang="cs-CZ" sz="2000" dirty="0" err="1" smtClean="0"/>
                        <a:t>Sv</a:t>
                      </a:r>
                      <a:endParaRPr lang="cs-CZ" sz="2000" dirty="0"/>
                    </a:p>
                  </a:txBody>
                  <a:tcPr/>
                </a:tc>
              </a:tr>
              <a:tr h="463523">
                <a:tc>
                  <a:txBody>
                    <a:bodyPr/>
                    <a:lstStyle/>
                    <a:p>
                      <a:r>
                        <a:rPr lang="cs-CZ" sz="2000" dirty="0" smtClean="0"/>
                        <a:t> Frankfurt  - Řím</a:t>
                      </a:r>
                      <a:endParaRPr lang="cs-CZ" sz="2000" dirty="0"/>
                    </a:p>
                  </a:txBody>
                  <a:tcPr/>
                </a:tc>
                <a:tc>
                  <a:txBody>
                    <a:bodyPr/>
                    <a:lstStyle/>
                    <a:p>
                      <a:r>
                        <a:rPr lang="cs-CZ" sz="2000" dirty="0" smtClean="0"/>
                        <a:t>           3 - 6</a:t>
                      </a:r>
                      <a:endParaRPr lang="cs-CZ" sz="2000" dirty="0"/>
                    </a:p>
                  </a:txBody>
                  <a:tcPr/>
                </a:tc>
              </a:tr>
              <a:tr h="463523">
                <a:tc>
                  <a:txBody>
                    <a:bodyPr/>
                    <a:lstStyle/>
                    <a:p>
                      <a:r>
                        <a:rPr lang="cs-CZ" sz="2000" dirty="0" smtClean="0"/>
                        <a:t>Frankfurt  - Johannesburg</a:t>
                      </a:r>
                      <a:endParaRPr lang="cs-CZ" sz="2000" dirty="0"/>
                    </a:p>
                  </a:txBody>
                  <a:tcPr/>
                </a:tc>
                <a:tc>
                  <a:txBody>
                    <a:bodyPr/>
                    <a:lstStyle/>
                    <a:p>
                      <a:r>
                        <a:rPr lang="cs-CZ" sz="2000" dirty="0" smtClean="0"/>
                        <a:t>          18</a:t>
                      </a:r>
                      <a:r>
                        <a:rPr lang="cs-CZ" sz="2000" baseline="0" dirty="0" smtClean="0"/>
                        <a:t> - 30</a:t>
                      </a:r>
                      <a:endParaRPr lang="cs-CZ" sz="2000" dirty="0"/>
                    </a:p>
                  </a:txBody>
                  <a:tcPr/>
                </a:tc>
              </a:tr>
              <a:tr h="463523">
                <a:tc>
                  <a:txBody>
                    <a:bodyPr/>
                    <a:lstStyle/>
                    <a:p>
                      <a:r>
                        <a:rPr lang="cs-CZ" sz="2000" dirty="0" smtClean="0"/>
                        <a:t>Frankfurt -   New York</a:t>
                      </a:r>
                      <a:endParaRPr lang="cs-CZ" sz="2000" dirty="0"/>
                    </a:p>
                  </a:txBody>
                  <a:tcPr/>
                </a:tc>
                <a:tc>
                  <a:txBody>
                    <a:bodyPr/>
                    <a:lstStyle/>
                    <a:p>
                      <a:r>
                        <a:rPr lang="cs-CZ" sz="2000" dirty="0" smtClean="0"/>
                        <a:t>           32 - 75</a:t>
                      </a:r>
                      <a:endParaRPr lang="cs-CZ" sz="2000" dirty="0"/>
                    </a:p>
                  </a:txBody>
                  <a:tcPr/>
                </a:tc>
              </a:tr>
              <a:tr h="463523">
                <a:tc>
                  <a:txBody>
                    <a:bodyPr/>
                    <a:lstStyle/>
                    <a:p>
                      <a:r>
                        <a:rPr lang="cs-CZ" sz="2000" dirty="0" smtClean="0"/>
                        <a:t>Frankfurt  - </a:t>
                      </a:r>
                      <a:r>
                        <a:rPr lang="cs-CZ" sz="2000" dirty="0" err="1" smtClean="0"/>
                        <a:t>Tokyo</a:t>
                      </a:r>
                      <a:endParaRPr lang="cs-CZ" sz="2000" dirty="0"/>
                    </a:p>
                  </a:txBody>
                  <a:tcPr/>
                </a:tc>
                <a:tc>
                  <a:txBody>
                    <a:bodyPr/>
                    <a:lstStyle/>
                    <a:p>
                      <a:r>
                        <a:rPr lang="cs-CZ" sz="2000" dirty="0" smtClean="0"/>
                        <a:t>            45 - 110</a:t>
                      </a:r>
                      <a:endParaRPr lang="cs-CZ" sz="2000" dirty="0"/>
                    </a:p>
                  </a:txBody>
                  <a:tcPr/>
                </a:tc>
              </a:tr>
            </a:tbl>
          </a:graphicData>
        </a:graphic>
      </p:graphicFrame>
      <p:sp>
        <p:nvSpPr>
          <p:cNvPr id="5" name="TextovéPole 4"/>
          <p:cNvSpPr txBox="1"/>
          <p:nvPr/>
        </p:nvSpPr>
        <p:spPr>
          <a:xfrm>
            <a:off x="539552" y="3933057"/>
            <a:ext cx="8220372" cy="1200329"/>
          </a:xfrm>
          <a:prstGeom prst="rect">
            <a:avLst/>
          </a:prstGeom>
          <a:noFill/>
        </p:spPr>
        <p:txBody>
          <a:bodyPr wrap="square" rtlCol="0">
            <a:spAutoFit/>
          </a:bodyPr>
          <a:lstStyle/>
          <a:p>
            <a:r>
              <a:rPr lang="cs-CZ" altLang="cs-CZ" sz="2400" dirty="0" smtClean="0"/>
              <a:t>Pole </a:t>
            </a:r>
            <a:r>
              <a:rPr lang="cs-CZ" altLang="cs-CZ" sz="2400" dirty="0"/>
              <a:t>záření na palubě letadel je  z pozemského hlediska </a:t>
            </a:r>
            <a:r>
              <a:rPr lang="cs-CZ" altLang="cs-CZ" sz="2400" dirty="0" smtClean="0"/>
              <a:t> </a:t>
            </a:r>
            <a:r>
              <a:rPr lang="cs-CZ" altLang="cs-CZ" sz="2400" dirty="0"/>
              <a:t>atypické.  Skládá se z různých částic, které mají energie ve velmi širokém intervalu</a:t>
            </a:r>
            <a:r>
              <a:rPr lang="cs-CZ" altLang="cs-CZ" sz="2400" dirty="0" smtClean="0"/>
              <a:t>. </a:t>
            </a:r>
            <a:endParaRPr lang="cs-CZ" sz="2400" dirty="0"/>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38</a:t>
            </a:fld>
            <a:endParaRPr lang="cs-CZ"/>
          </a:p>
        </p:txBody>
      </p:sp>
      <p:sp>
        <p:nvSpPr>
          <p:cNvPr id="7" name="TextovéPole 6"/>
          <p:cNvSpPr txBox="1"/>
          <p:nvPr/>
        </p:nvSpPr>
        <p:spPr>
          <a:xfrm>
            <a:off x="323528" y="6453336"/>
            <a:ext cx="6264696" cy="153308"/>
          </a:xfrm>
          <a:prstGeom prst="rect">
            <a:avLst/>
          </a:prstGeom>
          <a:noFill/>
        </p:spPr>
        <p:txBody>
          <a:bodyPr wrap="square" rtlCol="0">
            <a:spAutoFit/>
          </a:bodyPr>
          <a:lstStyle/>
          <a:p>
            <a:endParaRPr lang="cs-CZ" dirty="0"/>
          </a:p>
        </p:txBody>
      </p:sp>
      <p:pic>
        <p:nvPicPr>
          <p:cNvPr id="10" name="Zástupný symbol pro obsah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675404" y="4869160"/>
            <a:ext cx="2496996" cy="1684040"/>
          </a:xfrm>
          <a:prstGeom prst="rect">
            <a:avLst/>
          </a:prstGeom>
        </p:spPr>
      </p:pic>
    </p:spTree>
    <p:extLst>
      <p:ext uri="{BB962C8B-B14F-4D97-AF65-F5344CB8AC3E}">
        <p14:creationId xmlns:p14="http://schemas.microsoft.com/office/powerpoint/2010/main" val="1164659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342900" indent="-342900"/>
            <a:r>
              <a:rPr lang="cs-CZ" sz="3200" b="1" dirty="0" smtClean="0"/>
              <a:t/>
            </a:r>
            <a:br>
              <a:rPr lang="cs-CZ" sz="3200" b="1" dirty="0" smtClean="0"/>
            </a:br>
            <a:r>
              <a:rPr lang="cs-CZ" sz="3200" b="1" dirty="0" smtClean="0"/>
              <a:t>Měření </a:t>
            </a:r>
            <a:r>
              <a:rPr lang="cs-CZ" sz="3200" b="1" dirty="0"/>
              <a:t>kosmického záření p</a:t>
            </a:r>
            <a:r>
              <a:rPr lang="cs-CZ" sz="3200" b="1" dirty="0" smtClean="0"/>
              <a:t>omocí </a:t>
            </a:r>
            <a:r>
              <a:rPr lang="cs-CZ" sz="3200" b="1" dirty="0"/>
              <a:t>balonových experimentů </a:t>
            </a:r>
            <a:r>
              <a:rPr lang="cs-CZ" sz="3200" b="1" dirty="0" smtClean="0"/>
              <a:t> I</a:t>
            </a:r>
            <a:r>
              <a:rPr lang="cs-CZ" sz="3200" b="1" dirty="0"/>
              <a:t/>
            </a:r>
            <a:br>
              <a:rPr lang="cs-CZ" sz="3200" b="1" dirty="0"/>
            </a:br>
            <a:r>
              <a:rPr lang="cs-CZ" sz="3200" dirty="0"/>
              <a:t/>
            </a:r>
            <a:br>
              <a:rPr lang="cs-CZ" sz="3200" dirty="0"/>
            </a:br>
            <a:endParaRPr lang="cs-CZ" sz="32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39</a:t>
            </a:fld>
            <a:endParaRPr lang="cs-CZ"/>
          </a:p>
        </p:txBody>
      </p:sp>
      <p:sp>
        <p:nvSpPr>
          <p:cNvPr id="5" name="TextovéPole 4"/>
          <p:cNvSpPr txBox="1"/>
          <p:nvPr/>
        </p:nvSpPr>
        <p:spPr>
          <a:xfrm>
            <a:off x="539552" y="1340768"/>
            <a:ext cx="4176464" cy="1200329"/>
          </a:xfrm>
          <a:prstGeom prst="rect">
            <a:avLst/>
          </a:prstGeom>
          <a:noFill/>
        </p:spPr>
        <p:txBody>
          <a:bodyPr wrap="square" rtlCol="0">
            <a:spAutoFit/>
          </a:bodyPr>
          <a:lstStyle/>
          <a:p>
            <a:r>
              <a:rPr lang="cs-CZ" sz="2400" dirty="0" smtClean="0"/>
              <a:t>Balony se pohybují až ve výšce 40 km. Měří primární kosmické záření, hlavně těžká jádra </a:t>
            </a:r>
            <a:endParaRPr lang="cs-CZ" sz="2400" dirty="0"/>
          </a:p>
        </p:txBody>
      </p:sp>
      <p:pic>
        <p:nvPicPr>
          <p:cNvPr id="6" name="Obrázek 5" descr="https://www.astrovm.cz/images/novinky/giantballoon.jpg"/>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3168352" cy="3384376"/>
          </a:xfrm>
          <a:prstGeom prst="rect">
            <a:avLst/>
          </a:prstGeom>
          <a:noFill/>
          <a:ln>
            <a:noFill/>
          </a:ln>
        </p:spPr>
      </p:pic>
      <p:sp>
        <p:nvSpPr>
          <p:cNvPr id="7" name="TextovéPole 6"/>
          <p:cNvSpPr txBox="1"/>
          <p:nvPr/>
        </p:nvSpPr>
        <p:spPr>
          <a:xfrm>
            <a:off x="539552" y="2708920"/>
            <a:ext cx="4896544" cy="3416320"/>
          </a:xfrm>
          <a:prstGeom prst="rect">
            <a:avLst/>
          </a:prstGeom>
          <a:noFill/>
        </p:spPr>
        <p:txBody>
          <a:bodyPr wrap="square" rtlCol="0">
            <a:spAutoFit/>
          </a:bodyPr>
          <a:lstStyle/>
          <a:p>
            <a:r>
              <a:rPr lang="cs-CZ" sz="2400" dirty="0" smtClean="0"/>
              <a:t>V roce 2009 nechal </a:t>
            </a:r>
            <a:r>
              <a:rPr lang="cs-CZ" sz="2400" dirty="0" err="1" smtClean="0"/>
              <a:t>Deewarská</a:t>
            </a:r>
            <a:r>
              <a:rPr lang="cs-CZ" sz="2400" dirty="0" smtClean="0"/>
              <a:t> universita  vystoupit balon plněný He o rozměrech  průměr 140, výška 120m  do výšky 43,5 km.  Balon nesl detektor </a:t>
            </a:r>
            <a:r>
              <a:rPr lang="cs-CZ" sz="2400" dirty="0"/>
              <a:t>AESOP (Anti-</a:t>
            </a:r>
            <a:r>
              <a:rPr lang="cs-CZ" sz="2400" dirty="0" err="1"/>
              <a:t>Electron</a:t>
            </a:r>
            <a:r>
              <a:rPr lang="cs-CZ" sz="2400" dirty="0"/>
              <a:t> Sub-Orbital </a:t>
            </a:r>
            <a:r>
              <a:rPr lang="cs-CZ" sz="2400" dirty="0" err="1"/>
              <a:t>Payload</a:t>
            </a:r>
            <a:r>
              <a:rPr lang="cs-CZ" sz="2400" dirty="0"/>
              <a:t>), </a:t>
            </a:r>
            <a:r>
              <a:rPr lang="cs-CZ" sz="2400" dirty="0" smtClean="0"/>
              <a:t> magnetický spektrometr s jiskrovou komorou, </a:t>
            </a:r>
            <a:r>
              <a:rPr lang="cs-CZ" sz="2400" dirty="0" err="1" smtClean="0"/>
              <a:t>umožňujícíé</a:t>
            </a:r>
            <a:r>
              <a:rPr lang="cs-CZ" sz="2400" dirty="0" smtClean="0"/>
              <a:t> měřit elektrony do energií 10 </a:t>
            </a:r>
            <a:r>
              <a:rPr lang="cs-CZ" sz="2400" dirty="0" err="1" smtClean="0"/>
              <a:t>GeV</a:t>
            </a:r>
            <a:r>
              <a:rPr lang="cs-CZ" sz="2400" dirty="0" smtClean="0"/>
              <a:t>. </a:t>
            </a:r>
            <a:endParaRPr lang="cs-CZ" sz="2400" dirty="0"/>
          </a:p>
        </p:txBody>
      </p:sp>
    </p:spTree>
    <p:extLst>
      <p:ext uri="{BB962C8B-B14F-4D97-AF65-F5344CB8AC3E}">
        <p14:creationId xmlns:p14="http://schemas.microsoft.com/office/powerpoint/2010/main" val="3094727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8"/>
          <p:cNvSpPr>
            <a:spLocks noGrp="1"/>
          </p:cNvSpPr>
          <p:nvPr>
            <p:ph type="sldNum" sz="quarter" idx="12"/>
          </p:nvPr>
        </p:nvSpPr>
        <p:spPr/>
        <p:txBody>
          <a:bodyPr/>
          <a:lstStyle/>
          <a:p>
            <a:fld id="{1C1CF3D5-ACCB-41E8-BC51-B350FBCF0A5D}" type="slidenum">
              <a:rPr lang="en-US" altLang="cs-CZ"/>
              <a:pPr/>
              <a:t>4</a:t>
            </a:fld>
            <a:endParaRPr lang="en-US" altLang="cs-CZ"/>
          </a:p>
        </p:txBody>
      </p:sp>
      <p:sp>
        <p:nvSpPr>
          <p:cNvPr id="145410" name="Rectangle 2"/>
          <p:cNvSpPr>
            <a:spLocks noGrp="1" noChangeArrowheads="1"/>
          </p:cNvSpPr>
          <p:nvPr>
            <p:ph type="title" sz="quarter"/>
          </p:nvPr>
        </p:nvSpPr>
        <p:spPr>
          <a:xfrm>
            <a:off x="5580112" y="3720023"/>
            <a:ext cx="3563888" cy="861106"/>
          </a:xfrm>
        </p:spPr>
        <p:txBody>
          <a:bodyPr>
            <a:normAutofit/>
          </a:bodyPr>
          <a:lstStyle/>
          <a:p>
            <a:pPr algn="l"/>
            <a:r>
              <a:rPr lang="cs-CZ" altLang="cs-CZ" sz="1800" b="1" dirty="0">
                <a:solidFill>
                  <a:schemeClr val="tx1"/>
                </a:solidFill>
              </a:rPr>
              <a:t>Prof. František Běhounek</a:t>
            </a:r>
            <a:br>
              <a:rPr lang="cs-CZ" altLang="cs-CZ" sz="1800" b="1" dirty="0">
                <a:solidFill>
                  <a:schemeClr val="tx1"/>
                </a:solidFill>
              </a:rPr>
            </a:br>
            <a:r>
              <a:rPr lang="cs-CZ" altLang="cs-CZ" sz="1800" b="1" dirty="0">
                <a:solidFill>
                  <a:schemeClr val="tx1"/>
                </a:solidFill>
              </a:rPr>
              <a:t>*1898   -     +1973</a:t>
            </a:r>
          </a:p>
        </p:txBody>
      </p:sp>
      <p:pic>
        <p:nvPicPr>
          <p:cNvPr id="145411" name="Picture 3" descr="FCG3CA7DFXECCA6S12XLCAJ8YDZ3CA821YZ7CAAJ8R5UCA83M5C1CAURHA2GCA94KRRECAB3PIZ1CA0BIC32CA2A331FCARZ1BIMCAJ0K53ZCA0Q8QNZCA2IOUE5CAC6S8JHCAJEVN7SCA6GE1P6CAVNQJT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940152" y="1556792"/>
            <a:ext cx="1879972" cy="2225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5412" name="Picture 4" descr="imag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20072" y="4653136"/>
            <a:ext cx="2951684" cy="20505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4" name="Text Box 6"/>
          <p:cNvSpPr txBox="1">
            <a:spLocks noChangeArrowheads="1"/>
          </p:cNvSpPr>
          <p:nvPr/>
        </p:nvSpPr>
        <p:spPr bwMode="auto">
          <a:xfrm>
            <a:off x="539750" y="4935538"/>
            <a:ext cx="44642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0" dirty="0" smtClean="0">
                <a:cs typeface="Times New Roman" panose="02020603050405020304" pitchFamily="18" charset="0"/>
              </a:rPr>
              <a:t>Expedice vzducholodi ITALIA k severnímu pólu 1928.</a:t>
            </a:r>
          </a:p>
          <a:p>
            <a:r>
              <a:rPr lang="cs-CZ" altLang="cs-CZ" sz="2000" b="0" dirty="0" smtClean="0">
                <a:cs typeface="Times New Roman" panose="02020603050405020304" pitchFamily="18" charset="0"/>
              </a:rPr>
              <a:t> Prof. Běhounek měřil během letu a na  ledové kře intenzitu kosmického záření</a:t>
            </a:r>
            <a:r>
              <a:rPr lang="cs-CZ" altLang="cs-CZ" sz="2000" b="0" dirty="0" smtClean="0">
                <a:latin typeface="Times New Roman" panose="02020603050405020304" pitchFamily="18" charset="0"/>
                <a:cs typeface="Times New Roman" panose="02020603050405020304" pitchFamily="18" charset="0"/>
              </a:rPr>
              <a:t>.  </a:t>
            </a:r>
            <a:endParaRPr lang="cs-CZ" altLang="cs-CZ" sz="2000" b="0" dirty="0">
              <a:latin typeface="Times New Roman" panose="02020603050405020304" pitchFamily="18" charset="0"/>
              <a:cs typeface="Times New Roman" panose="02020603050405020304" pitchFamily="18" charset="0"/>
            </a:endParaRPr>
          </a:p>
        </p:txBody>
      </p:sp>
      <p:sp>
        <p:nvSpPr>
          <p:cNvPr id="145416" name="Text Box 8"/>
          <p:cNvSpPr txBox="1">
            <a:spLocks noChangeArrowheads="1"/>
          </p:cNvSpPr>
          <p:nvPr/>
        </p:nvSpPr>
        <p:spPr bwMode="auto">
          <a:xfrm>
            <a:off x="1384300" y="1911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tLang="cs-CZ" sz="2000" b="0" u="sng"/>
          </a:p>
        </p:txBody>
      </p:sp>
      <p:pic>
        <p:nvPicPr>
          <p:cNvPr id="145417" name="Picture 9" descr="Bundesarchiv_Bild_102-05738,_Stolp,_Landung_des_Nordpol-Luftschiffes_-Italia-"/>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311364" y="1700213"/>
            <a:ext cx="3960600" cy="2808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p:cNvSpPr txBox="1"/>
          <p:nvPr/>
        </p:nvSpPr>
        <p:spPr>
          <a:xfrm>
            <a:off x="250825" y="476672"/>
            <a:ext cx="8893175" cy="1384995"/>
          </a:xfrm>
          <a:prstGeom prst="rect">
            <a:avLst/>
          </a:prstGeom>
          <a:noFill/>
        </p:spPr>
        <p:txBody>
          <a:bodyPr wrap="square" rtlCol="0">
            <a:spAutoFit/>
          </a:bodyPr>
          <a:lstStyle/>
          <a:p>
            <a:r>
              <a:rPr lang="cs-CZ" sz="2800" b="1" dirty="0" smtClean="0"/>
              <a:t>Výzkum kosmického záření ve vysokých zeměpisných šířkách </a:t>
            </a:r>
          </a:p>
          <a:p>
            <a:endParaRPr lang="cs-CZ" sz="2800" b="1" dirty="0"/>
          </a:p>
        </p:txBody>
      </p:sp>
    </p:spTree>
    <p:extLst>
      <p:ext uri="{BB962C8B-B14F-4D97-AF65-F5344CB8AC3E}">
        <p14:creationId xmlns:p14="http://schemas.microsoft.com/office/powerpoint/2010/main" val="34138705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Měření kosmického záření pomocí balonových experimentů  </a:t>
            </a:r>
            <a:r>
              <a:rPr lang="cs-CZ" sz="3200" b="1" dirty="0" smtClean="0"/>
              <a:t>II</a:t>
            </a:r>
            <a:r>
              <a:rPr lang="cs-CZ" sz="3200" b="1" dirty="0"/>
              <a:t/>
            </a:r>
            <a:br>
              <a:rPr lang="cs-CZ" sz="3200" b="1" dirty="0"/>
            </a:br>
            <a:endParaRPr lang="cs-CZ" sz="32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40</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700808"/>
            <a:ext cx="3168352" cy="3456384"/>
          </a:xfrm>
          <a:prstGeom prst="rect">
            <a:avLst/>
          </a:prstGeom>
        </p:spPr>
      </p:pic>
      <p:sp>
        <p:nvSpPr>
          <p:cNvPr id="4" name="TextovéPole 3"/>
          <p:cNvSpPr txBox="1"/>
          <p:nvPr/>
        </p:nvSpPr>
        <p:spPr>
          <a:xfrm>
            <a:off x="539552" y="1484784"/>
            <a:ext cx="4536504" cy="4524315"/>
          </a:xfrm>
          <a:prstGeom prst="rect">
            <a:avLst/>
          </a:prstGeom>
          <a:noFill/>
        </p:spPr>
        <p:txBody>
          <a:bodyPr wrap="square" rtlCol="0">
            <a:spAutoFit/>
          </a:bodyPr>
          <a:lstStyle/>
          <a:p>
            <a:r>
              <a:rPr lang="cs-CZ" sz="2400" dirty="0" smtClean="0"/>
              <a:t>V Roce 2019 provedla NASA několik výstupů balonu </a:t>
            </a:r>
            <a:r>
              <a:rPr lang="cs-CZ" sz="2400" dirty="0" err="1" smtClean="0"/>
              <a:t>SuperTIGER</a:t>
            </a:r>
            <a:r>
              <a:rPr lang="cs-CZ" sz="2400" dirty="0" smtClean="0"/>
              <a:t> (Super </a:t>
            </a:r>
            <a:r>
              <a:rPr lang="cs-CZ" sz="2400" dirty="0"/>
              <a:t>Trans-Iron </a:t>
            </a:r>
            <a:r>
              <a:rPr lang="cs-CZ" sz="2400" dirty="0" err="1"/>
              <a:t>Galactic</a:t>
            </a:r>
            <a:r>
              <a:rPr lang="cs-CZ" sz="2400" dirty="0"/>
              <a:t> Element </a:t>
            </a:r>
            <a:r>
              <a:rPr lang="cs-CZ" sz="2400" dirty="0" err="1"/>
              <a:t>Recorder</a:t>
            </a:r>
            <a:r>
              <a:rPr lang="cs-CZ" sz="2400" dirty="0"/>
              <a:t> </a:t>
            </a:r>
            <a:r>
              <a:rPr lang="cs-CZ" sz="2400" dirty="0" smtClean="0"/>
              <a:t>)</a:t>
            </a:r>
            <a:r>
              <a:rPr lang="cs-CZ" sz="2400" dirty="0"/>
              <a:t> </a:t>
            </a:r>
          </a:p>
          <a:p>
            <a:r>
              <a:rPr lang="cs-CZ" sz="2400" dirty="0" smtClean="0"/>
              <a:t>v Antarktidě.  Balon měl výšku </a:t>
            </a:r>
          </a:p>
          <a:p>
            <a:r>
              <a:rPr lang="cs-CZ" sz="2400" dirty="0" smtClean="0"/>
              <a:t>261 m . </a:t>
            </a:r>
            <a:endParaRPr lang="cs-CZ" sz="2400" dirty="0"/>
          </a:p>
          <a:p>
            <a:r>
              <a:rPr lang="cs-CZ" sz="2400" dirty="0" smtClean="0"/>
              <a:t>Při jednom z výstupů se balon pohyboval ve výšce cca 40 km</a:t>
            </a:r>
          </a:p>
          <a:p>
            <a:r>
              <a:rPr lang="cs-CZ" sz="2400" dirty="0" smtClean="0"/>
              <a:t>55 dní.  Detekční zařízení měřilo </a:t>
            </a:r>
            <a:r>
              <a:rPr lang="cs-CZ" sz="2400" dirty="0" err="1" smtClean="0"/>
              <a:t>ultratěžké</a:t>
            </a:r>
            <a:r>
              <a:rPr lang="cs-CZ" sz="2400" dirty="0" smtClean="0"/>
              <a:t> </a:t>
            </a:r>
            <a:r>
              <a:rPr lang="cs-CZ" sz="2400" dirty="0"/>
              <a:t>částice kosmického záření, které jsou těžší než jádro atomu železa.</a:t>
            </a:r>
          </a:p>
        </p:txBody>
      </p:sp>
    </p:spTree>
    <p:extLst>
      <p:ext uri="{BB962C8B-B14F-4D97-AF65-F5344CB8AC3E}">
        <p14:creationId xmlns:p14="http://schemas.microsoft.com/office/powerpoint/2010/main" val="2207487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342900" indent="-342900"/>
            <a:r>
              <a:rPr lang="cs-CZ" dirty="0"/>
              <a:t/>
            </a:r>
            <a:br>
              <a:rPr lang="cs-CZ" dirty="0"/>
            </a:br>
            <a:r>
              <a:rPr lang="cs-CZ" sz="3100" b="1" dirty="0" smtClean="0"/>
              <a:t>Měření kosmického záření na </a:t>
            </a:r>
            <a:r>
              <a:rPr lang="cs-CZ" sz="3100" b="1" dirty="0"/>
              <a:t>kosmických sondách, družicích a vesmírných </a:t>
            </a:r>
            <a:r>
              <a:rPr lang="cs-CZ" sz="3100" b="1" dirty="0" smtClean="0"/>
              <a:t>stanicích </a:t>
            </a:r>
            <a:r>
              <a:rPr lang="cs-CZ" sz="3100" b="1" i="1" dirty="0" smtClean="0"/>
              <a:t> </a:t>
            </a:r>
            <a:r>
              <a:rPr lang="cs-CZ" sz="3100" b="1" dirty="0" smtClean="0"/>
              <a:t>I</a:t>
            </a:r>
            <a:r>
              <a:rPr lang="cs-CZ" sz="3100" b="1" dirty="0"/>
              <a:t/>
            </a:r>
            <a:br>
              <a:rPr lang="cs-CZ" sz="3100" b="1" dirty="0"/>
            </a:br>
            <a:r>
              <a:rPr lang="cs-CZ" sz="3100" b="1" dirty="0"/>
              <a:t/>
            </a:r>
            <a:br>
              <a:rPr lang="cs-CZ" sz="3100" b="1" dirty="0"/>
            </a:br>
            <a:endParaRPr lang="cs-CZ" sz="3100" b="1"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41</a:t>
            </a:fld>
            <a:endParaRPr lang="cs-CZ"/>
          </a:p>
        </p:txBody>
      </p:sp>
      <p:sp>
        <p:nvSpPr>
          <p:cNvPr id="4" name="TextovéPole 3"/>
          <p:cNvSpPr txBox="1"/>
          <p:nvPr/>
        </p:nvSpPr>
        <p:spPr>
          <a:xfrm>
            <a:off x="611560" y="1412776"/>
            <a:ext cx="8136904" cy="4154984"/>
          </a:xfrm>
          <a:prstGeom prst="rect">
            <a:avLst/>
          </a:prstGeom>
          <a:noFill/>
        </p:spPr>
        <p:txBody>
          <a:bodyPr wrap="square" rtlCol="0">
            <a:spAutoFit/>
          </a:bodyPr>
          <a:lstStyle/>
          <a:p>
            <a:r>
              <a:rPr lang="cs-CZ" sz="2400" dirty="0" smtClean="0"/>
              <a:t>Kosmické záření měří i aparatury na satelitech a vesmírných stanicích.</a:t>
            </a:r>
          </a:p>
          <a:p>
            <a:r>
              <a:rPr lang="cs-CZ" sz="2400" dirty="0" smtClean="0"/>
              <a:t>První </a:t>
            </a:r>
            <a:r>
              <a:rPr lang="cs-CZ" sz="2400" dirty="0"/>
              <a:t>satelitní experiment věnovaný detekci kosmického záření,</a:t>
            </a:r>
            <a:endParaRPr lang="cs-CZ" sz="2400" dirty="0" smtClean="0"/>
          </a:p>
          <a:p>
            <a:r>
              <a:rPr lang="en-US" sz="2400" dirty="0" smtClean="0"/>
              <a:t>PAMELA </a:t>
            </a:r>
            <a:r>
              <a:rPr lang="en-US" sz="2400" dirty="0"/>
              <a:t>(Payload for Antimatter Matter Exploration and Light-nuclei Astrophysics</a:t>
            </a:r>
            <a:r>
              <a:rPr lang="en-US" sz="2400" dirty="0" smtClean="0"/>
              <a:t>)</a:t>
            </a:r>
            <a:r>
              <a:rPr lang="cs-CZ" sz="2400" dirty="0"/>
              <a:t> </a:t>
            </a:r>
            <a:r>
              <a:rPr lang="cs-CZ" sz="2400" dirty="0" smtClean="0"/>
              <a:t> proběhl v letech 2006 – 2016. PAMELA byl </a:t>
            </a:r>
            <a:r>
              <a:rPr lang="cs-CZ" sz="2400" dirty="0"/>
              <a:t>výzkumný modul kosmického záření připojený k družici obíhající </a:t>
            </a:r>
            <a:r>
              <a:rPr lang="cs-CZ" sz="2400" dirty="0" smtClean="0"/>
              <a:t>Zemi. Experiment byl zaměřen  částice antihmoty pozitrony </a:t>
            </a:r>
            <a:r>
              <a:rPr lang="cs-CZ" sz="2400" dirty="0"/>
              <a:t>a </a:t>
            </a:r>
            <a:r>
              <a:rPr lang="cs-CZ" sz="2400" dirty="0" smtClean="0"/>
              <a:t>antiprotony. </a:t>
            </a:r>
            <a:r>
              <a:rPr lang="cs-CZ" sz="2400" dirty="0"/>
              <a:t>Mezi další cíle patřilo dlouhodobé sledování sluneční modulace kosmických paprsků, měření energetických částic ze Slunce, vysokoenergetické částice v zemské magnetosféře a </a:t>
            </a:r>
            <a:r>
              <a:rPr lang="cs-CZ" sz="2400" dirty="0" smtClean="0"/>
              <a:t>měření </a:t>
            </a:r>
            <a:r>
              <a:rPr lang="cs-CZ" sz="2400" dirty="0" err="1" smtClean="0"/>
              <a:t>Jovianových</a:t>
            </a:r>
            <a:r>
              <a:rPr lang="cs-CZ" sz="2400" dirty="0" smtClean="0"/>
              <a:t>  elektronů. </a:t>
            </a:r>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085184"/>
            <a:ext cx="2088232" cy="1730433"/>
          </a:xfrm>
          <a:prstGeom prst="rect">
            <a:avLst/>
          </a:prstGeom>
        </p:spPr>
      </p:pic>
    </p:spTree>
    <p:extLst>
      <p:ext uri="{BB962C8B-B14F-4D97-AF65-F5344CB8AC3E}">
        <p14:creationId xmlns:p14="http://schemas.microsoft.com/office/powerpoint/2010/main" val="1518783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Měření kosmického záření na kosmických sondách, družicích a vesmírných stanicích </a:t>
            </a:r>
            <a:r>
              <a:rPr lang="cs-CZ" sz="3200" b="1" i="1" dirty="0"/>
              <a:t> </a:t>
            </a:r>
            <a:r>
              <a:rPr lang="cs-CZ" sz="3200" b="1" dirty="0" smtClean="0"/>
              <a:t>II</a:t>
            </a:r>
            <a:r>
              <a:rPr lang="cs-CZ" sz="3200" b="1" dirty="0"/>
              <a:t/>
            </a:r>
            <a:br>
              <a:rPr lang="cs-CZ" sz="3200" b="1" dirty="0"/>
            </a:br>
            <a:endParaRPr lang="cs-CZ" sz="3200"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42</a:t>
            </a:fld>
            <a:endParaRPr lang="cs-CZ"/>
          </a:p>
        </p:txBody>
      </p:sp>
      <p:sp>
        <p:nvSpPr>
          <p:cNvPr id="4" name="TextovéPole 3"/>
          <p:cNvSpPr txBox="1"/>
          <p:nvPr/>
        </p:nvSpPr>
        <p:spPr>
          <a:xfrm>
            <a:off x="467544" y="1700808"/>
            <a:ext cx="8352928" cy="2308324"/>
          </a:xfrm>
          <a:prstGeom prst="rect">
            <a:avLst/>
          </a:prstGeom>
          <a:noFill/>
        </p:spPr>
        <p:txBody>
          <a:bodyPr wrap="square" rtlCol="0">
            <a:spAutoFit/>
          </a:bodyPr>
          <a:lstStyle/>
          <a:p>
            <a:r>
              <a:rPr lang="cs-CZ" b="1" dirty="0" smtClean="0"/>
              <a:t>Na ISS pracuje od roku 2011 aparatura AMS -02 (</a:t>
            </a:r>
            <a:r>
              <a:rPr lang="cs-CZ" b="1" dirty="0" err="1" smtClean="0"/>
              <a:t>Alpha</a:t>
            </a:r>
            <a:r>
              <a:rPr lang="cs-CZ" b="1" dirty="0" smtClean="0"/>
              <a:t> </a:t>
            </a:r>
            <a:r>
              <a:rPr lang="cs-CZ" b="1" dirty="0" err="1" smtClean="0"/>
              <a:t>Magnetic</a:t>
            </a:r>
            <a:r>
              <a:rPr lang="cs-CZ" b="1" dirty="0" smtClean="0"/>
              <a:t> </a:t>
            </a:r>
            <a:r>
              <a:rPr lang="cs-CZ" b="1" dirty="0" err="1" smtClean="0"/>
              <a:t>Spectrometer</a:t>
            </a:r>
            <a:r>
              <a:rPr lang="cs-CZ" b="1" dirty="0" smtClean="0"/>
              <a:t>).  Dosud zaznamenala 155 E9 částic kosmického záření</a:t>
            </a:r>
          </a:p>
          <a:p>
            <a:r>
              <a:rPr lang="cs-CZ" b="1" dirty="0" smtClean="0"/>
              <a:t>Cílem experimentu je: </a:t>
            </a:r>
          </a:p>
          <a:p>
            <a:r>
              <a:rPr lang="cs-CZ" b="1" dirty="0" smtClean="0"/>
              <a:t>Hledání </a:t>
            </a:r>
            <a:r>
              <a:rPr lang="cs-CZ" b="1" dirty="0"/>
              <a:t>primordiální antihmoty</a:t>
            </a:r>
            <a:r>
              <a:rPr lang="cs-CZ" dirty="0"/>
              <a:t>, ověření (ne)existence </a:t>
            </a:r>
            <a:r>
              <a:rPr lang="cs-CZ" dirty="0" smtClean="0"/>
              <a:t> galaxií </a:t>
            </a:r>
            <a:r>
              <a:rPr lang="cs-CZ" dirty="0"/>
              <a:t/>
            </a:r>
            <a:br>
              <a:rPr lang="cs-CZ" dirty="0"/>
            </a:br>
            <a:r>
              <a:rPr lang="cs-CZ" dirty="0"/>
              <a:t> složených z antihmoty či jiných míst, kde převládá antihmota nad hmotou.</a:t>
            </a:r>
          </a:p>
          <a:p>
            <a:r>
              <a:rPr lang="cs-CZ" b="1" dirty="0"/>
              <a:t>Zjištění směru</a:t>
            </a:r>
            <a:r>
              <a:rPr lang="cs-CZ" dirty="0"/>
              <a:t>, ze kterého přicházejí částice kosmického záření a odlišení </a:t>
            </a:r>
            <a:r>
              <a:rPr lang="cs-CZ" dirty="0" smtClean="0"/>
              <a:t>jednotlivých</a:t>
            </a:r>
          </a:p>
          <a:p>
            <a:r>
              <a:rPr lang="cs-CZ" dirty="0" smtClean="0"/>
              <a:t> </a:t>
            </a:r>
            <a:r>
              <a:rPr lang="cs-CZ" dirty="0"/>
              <a:t>zdrojů v rámci spektra energií.</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803442"/>
            <a:ext cx="4402460" cy="2817574"/>
          </a:xfrm>
          <a:prstGeom prst="rect">
            <a:avLst/>
          </a:prstGeom>
        </p:spPr>
      </p:pic>
      <p:sp>
        <p:nvSpPr>
          <p:cNvPr id="6" name="TextovéPole 5"/>
          <p:cNvSpPr txBox="1"/>
          <p:nvPr/>
        </p:nvSpPr>
        <p:spPr>
          <a:xfrm>
            <a:off x="467544" y="3717032"/>
            <a:ext cx="3096344" cy="1477328"/>
          </a:xfrm>
          <a:prstGeom prst="rect">
            <a:avLst/>
          </a:prstGeom>
          <a:noFill/>
        </p:spPr>
        <p:txBody>
          <a:bodyPr wrap="square" rtlCol="0">
            <a:spAutoFit/>
          </a:bodyPr>
          <a:lstStyle/>
          <a:p>
            <a:r>
              <a:rPr lang="cs-CZ" b="1" dirty="0"/>
              <a:t>Hledání chybějící hmoty ve vesmíru</a:t>
            </a:r>
            <a:r>
              <a:rPr lang="cs-CZ" dirty="0"/>
              <a:t>, zejména částic  </a:t>
            </a:r>
            <a:r>
              <a:rPr lang="cs-CZ" dirty="0" smtClean="0"/>
              <a:t>temné hmoty</a:t>
            </a:r>
            <a:r>
              <a:rPr lang="cs-CZ" dirty="0"/>
              <a:t>, </a:t>
            </a:r>
            <a:r>
              <a:rPr lang="cs-CZ" dirty="0" smtClean="0"/>
              <a:t> </a:t>
            </a:r>
            <a:r>
              <a:rPr lang="cs-CZ" dirty="0" err="1" smtClean="0"/>
              <a:t>supersy</a:t>
            </a:r>
            <a:r>
              <a:rPr lang="cs-CZ" dirty="0" smtClean="0"/>
              <a:t>-metrických </a:t>
            </a:r>
            <a:r>
              <a:rPr lang="cs-CZ" dirty="0"/>
              <a:t>částic  </a:t>
            </a:r>
            <a:r>
              <a:rPr lang="cs-CZ" dirty="0" smtClean="0"/>
              <a:t>a</a:t>
            </a:r>
            <a:r>
              <a:rPr lang="cs-CZ" dirty="0"/>
              <a:t> dalších exotických částic. </a:t>
            </a:r>
          </a:p>
        </p:txBody>
      </p:sp>
    </p:spTree>
    <p:extLst>
      <p:ext uri="{BB962C8B-B14F-4D97-AF65-F5344CB8AC3E}">
        <p14:creationId xmlns:p14="http://schemas.microsoft.com/office/powerpoint/2010/main" val="77532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normAutofit/>
          </a:bodyPr>
          <a:lstStyle/>
          <a:p>
            <a:r>
              <a:rPr lang="cs-CZ" altLang="cs-CZ" sz="3200" b="1" dirty="0" smtClean="0"/>
              <a:t>Kosmické záření při vesmírných letech</a:t>
            </a:r>
          </a:p>
        </p:txBody>
      </p:sp>
      <p:sp>
        <p:nvSpPr>
          <p:cNvPr id="38915" name="Zástupný symbol pro obsah 2"/>
          <p:cNvSpPr>
            <a:spLocks noGrp="1"/>
          </p:cNvSpPr>
          <p:nvPr>
            <p:ph idx="1"/>
          </p:nvPr>
        </p:nvSpPr>
        <p:spPr>
          <a:xfrm>
            <a:off x="0" y="1268760"/>
            <a:ext cx="8964488" cy="4857403"/>
          </a:xfrm>
        </p:spPr>
        <p:txBody>
          <a:bodyPr>
            <a:noAutofit/>
          </a:bodyPr>
          <a:lstStyle/>
          <a:p>
            <a:r>
              <a:rPr lang="cs-CZ" altLang="cs-CZ" sz="2400" dirty="0" smtClean="0"/>
              <a:t>Kosmické lodě na oběžných drahách kolem Země létají pod spodní hranicí vnitřního Van Allenova pásu. Tak ISS (Mezinárodní vesmírná stanice) se pohybuje ve výšce cca 400 km a kosmonauti jsou exponováni cca 200 mSv za rok. Tato hodnota je velmi závislá na činnosti Slunce. V oblasti van Allenových pásů je hodnota efektivní dávky více než 100 krát vyšší. Při letech mimo blízké okolí Země je třeba volit dráhu lodí tak, aby se  loď van Allenovým pásům pokud možno vyhnula nebo je alespoň proletěla co nejrychleji. Ve volném prostoru mimo zemské magnetické pole se roční dávkový ekvivalent pohybuje okolo 600 mSv/rok, během intenzivních slunečních erupcí může přesáhnout letální dávku. </a:t>
            </a:r>
          </a:p>
          <a:p>
            <a:r>
              <a:rPr lang="cs-CZ" altLang="cs-CZ" sz="2400" dirty="0" smtClean="0"/>
              <a:t>Problém představuje i radiační odolnost použitých součástek. Materiály mohou vlivem ionizujícího záření degradovat nebo dojít k poruše funkčnosti např. miniaturních elektronických součástek. </a:t>
            </a:r>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43</a:t>
            </a:fld>
            <a:endParaRPr lang="cs-CZ"/>
          </a:p>
        </p:txBody>
      </p:sp>
    </p:spTree>
    <p:extLst>
      <p:ext uri="{BB962C8B-B14F-4D97-AF65-F5344CB8AC3E}">
        <p14:creationId xmlns:p14="http://schemas.microsoft.com/office/powerpoint/2010/main" val="2731056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Problém s vysokoenergetickými částicemi GKZ</a:t>
            </a:r>
            <a:endParaRPr lang="cs-CZ" sz="3200" b="1" dirty="0"/>
          </a:p>
        </p:txBody>
      </p:sp>
      <p:sp>
        <p:nvSpPr>
          <p:cNvPr id="3" name="Zástupný symbol pro obsah 2"/>
          <p:cNvSpPr>
            <a:spLocks noGrp="1"/>
          </p:cNvSpPr>
          <p:nvPr>
            <p:ph idx="1"/>
          </p:nvPr>
        </p:nvSpPr>
        <p:spPr/>
        <p:txBody>
          <a:bodyPr>
            <a:normAutofit fontScale="85000" lnSpcReduction="20000"/>
          </a:bodyPr>
          <a:lstStyle/>
          <a:p>
            <a:r>
              <a:rPr lang="cs-CZ" dirty="0"/>
              <a:t>Energie </a:t>
            </a:r>
            <a:r>
              <a:rPr lang="cs-CZ" dirty="0" smtClean="0"/>
              <a:t>10E20 eV </a:t>
            </a:r>
            <a:r>
              <a:rPr lang="cs-CZ" dirty="0"/>
              <a:t>je zajímavá tím, že je mírně nad tzv. GZK limitem (pojmenovaného podle fyziků </a:t>
            </a:r>
            <a:r>
              <a:rPr lang="cs-CZ" dirty="0" err="1"/>
              <a:t>Greisena</a:t>
            </a:r>
            <a:r>
              <a:rPr lang="cs-CZ" dirty="0"/>
              <a:t>, </a:t>
            </a:r>
            <a:r>
              <a:rPr lang="cs-CZ" dirty="0" err="1"/>
              <a:t>Zatsepina</a:t>
            </a:r>
            <a:r>
              <a:rPr lang="cs-CZ" dirty="0"/>
              <a:t> a </a:t>
            </a:r>
            <a:r>
              <a:rPr lang="cs-CZ" dirty="0" err="1"/>
              <a:t>Kuzmina</a:t>
            </a:r>
            <a:r>
              <a:rPr lang="cs-CZ" dirty="0"/>
              <a:t>), který představuje horní energetickou mez pro volné </a:t>
            </a:r>
            <a:r>
              <a:rPr lang="cs-CZ" dirty="0" smtClean="0"/>
              <a:t>šíření těžkých nabitých  </a:t>
            </a:r>
            <a:r>
              <a:rPr lang="cs-CZ" dirty="0"/>
              <a:t>částice prostorem. Částice o energiích vyšších než 6 x 10 </a:t>
            </a:r>
            <a:r>
              <a:rPr lang="cs-CZ" dirty="0" smtClean="0"/>
              <a:t>E19 eV </a:t>
            </a:r>
            <a:r>
              <a:rPr lang="cs-CZ" dirty="0"/>
              <a:t>rekombinují </a:t>
            </a:r>
            <a:r>
              <a:rPr lang="cs-CZ" dirty="0" smtClean="0"/>
              <a:t>při </a:t>
            </a:r>
            <a:r>
              <a:rPr lang="cs-CZ" dirty="0"/>
              <a:t>interakcích s kosmickým mikrovlnným pozadím (reliktním zářením) za vzniku nových částic, </a:t>
            </a:r>
            <a:r>
              <a:rPr lang="cs-CZ" dirty="0" smtClean="0"/>
              <a:t> </a:t>
            </a:r>
            <a:r>
              <a:rPr lang="cs-CZ" dirty="0"/>
              <a:t>pionů, takže nedokážou překonat příliš velké vzdálenosti. Kdybychom takové částice detekovali ve statisticky průkazném množství, musely by přicházet </a:t>
            </a:r>
            <a:r>
              <a:rPr lang="cs-CZ" dirty="0" smtClean="0"/>
              <a:t> </a:t>
            </a:r>
            <a:r>
              <a:rPr lang="cs-CZ" dirty="0"/>
              <a:t>z relativně blízkého okolí naší </a:t>
            </a:r>
            <a:r>
              <a:rPr lang="cs-CZ" dirty="0" smtClean="0"/>
              <a:t>galaxie,  ze </a:t>
            </a:r>
            <a:r>
              <a:rPr lang="cs-CZ" dirty="0"/>
              <a:t>vzdálenosti menší než cca </a:t>
            </a:r>
            <a:r>
              <a:rPr lang="cs-CZ" dirty="0" smtClean="0"/>
              <a:t>150 E10 světelných let.</a:t>
            </a:r>
            <a:endParaRPr lang="cs-CZ"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44</a:t>
            </a:fld>
            <a:endParaRPr lang="cs-CZ"/>
          </a:p>
        </p:txBody>
      </p:sp>
    </p:spTree>
    <p:extLst>
      <p:ext uri="{BB962C8B-B14F-4D97-AF65-F5344CB8AC3E}">
        <p14:creationId xmlns:p14="http://schemas.microsoft.com/office/powerpoint/2010/main" val="2907518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cs-CZ" altLang="cs-CZ" sz="3200" b="1" dirty="0" smtClean="0"/>
              <a:t>Mez </a:t>
            </a:r>
            <a:r>
              <a:rPr lang="cs-CZ" altLang="cs-CZ" sz="3200" b="1" dirty="0" err="1" smtClean="0"/>
              <a:t>Greisena</a:t>
            </a:r>
            <a:r>
              <a:rPr lang="cs-CZ" altLang="cs-CZ" sz="3200" b="1" dirty="0" smtClean="0"/>
              <a:t> - </a:t>
            </a:r>
            <a:r>
              <a:rPr lang="cs-CZ" altLang="cs-CZ" sz="3200" b="1" dirty="0" err="1" smtClean="0"/>
              <a:t>Kuzmina</a:t>
            </a:r>
            <a:r>
              <a:rPr lang="cs-CZ" altLang="cs-CZ" sz="3200" b="1" dirty="0" smtClean="0"/>
              <a:t> - </a:t>
            </a:r>
            <a:r>
              <a:rPr lang="cs-CZ" altLang="cs-CZ" sz="3200" b="1" dirty="0" err="1" smtClean="0"/>
              <a:t>Zatsepina</a:t>
            </a:r>
            <a:r>
              <a:rPr lang="cs-CZ" altLang="cs-CZ" sz="3200" b="1" dirty="0" smtClean="0"/>
              <a:t/>
            </a:r>
            <a:br>
              <a:rPr lang="cs-CZ" altLang="cs-CZ" sz="3200" b="1" dirty="0" smtClean="0"/>
            </a:br>
            <a:r>
              <a:rPr lang="cs-CZ" altLang="cs-CZ" sz="3200" b="1" dirty="0" smtClean="0"/>
              <a:t>(GKZ – mez )</a:t>
            </a:r>
          </a:p>
        </p:txBody>
      </p:sp>
      <p:sp>
        <p:nvSpPr>
          <p:cNvPr id="16387" name="Rectangle 3"/>
          <p:cNvSpPr>
            <a:spLocks noGrp="1" noChangeArrowheads="1"/>
          </p:cNvSpPr>
          <p:nvPr>
            <p:ph type="body" idx="1"/>
          </p:nvPr>
        </p:nvSpPr>
        <p:spPr>
          <a:xfrm>
            <a:off x="457200" y="1600201"/>
            <a:ext cx="8229600" cy="3701008"/>
          </a:xfrm>
        </p:spPr>
        <p:txBody>
          <a:bodyPr>
            <a:normAutofit fontScale="55000" lnSpcReduction="20000"/>
          </a:bodyPr>
          <a:lstStyle/>
          <a:p>
            <a:r>
              <a:rPr lang="cs-CZ" sz="4400" dirty="0" smtClean="0"/>
              <a:t>V roce 1966 ukázali </a:t>
            </a:r>
            <a:r>
              <a:rPr lang="cs-CZ" sz="4400" dirty="0" err="1" smtClean="0"/>
              <a:t>Greisen</a:t>
            </a:r>
            <a:r>
              <a:rPr lang="cs-CZ" sz="4400" dirty="0" smtClean="0"/>
              <a:t>, </a:t>
            </a:r>
            <a:r>
              <a:rPr lang="cs-CZ" sz="4400" dirty="0" err="1" smtClean="0"/>
              <a:t>Kuzmin</a:t>
            </a:r>
            <a:r>
              <a:rPr lang="cs-CZ" sz="4400" dirty="0" smtClean="0"/>
              <a:t> a </a:t>
            </a:r>
            <a:r>
              <a:rPr lang="cs-CZ" sz="4400" dirty="0" err="1" smtClean="0"/>
              <a:t>Zatsepkin</a:t>
            </a:r>
            <a:r>
              <a:rPr lang="cs-CZ" sz="4400" dirty="0" smtClean="0"/>
              <a:t>,  že  protony a jiná těžká jádra  s energií větší než cca 10 E20 eV nemohou přilétat ze vzdálenosti větší než 50 – 100 </a:t>
            </a:r>
            <a:r>
              <a:rPr lang="cs-CZ" sz="4400" dirty="0" err="1" smtClean="0"/>
              <a:t>Mpc</a:t>
            </a:r>
            <a:r>
              <a:rPr lang="cs-CZ" sz="4400" dirty="0" smtClean="0"/>
              <a:t> ( </a:t>
            </a:r>
            <a:r>
              <a:rPr lang="cs-CZ" sz="4400" dirty="0" err="1" smtClean="0"/>
              <a:t>Megaparsec</a:t>
            </a:r>
            <a:r>
              <a:rPr lang="cs-CZ" sz="4400" dirty="0" smtClean="0"/>
              <a:t>) </a:t>
            </a:r>
            <a:endParaRPr lang="cs-CZ" sz="4400" dirty="0"/>
          </a:p>
          <a:p>
            <a:r>
              <a:rPr lang="cs-CZ" sz="4400" dirty="0" smtClean="0"/>
              <a:t>Tyto částice s </a:t>
            </a:r>
            <a:r>
              <a:rPr lang="cs-CZ" altLang="cs-CZ" sz="4400" dirty="0" smtClean="0"/>
              <a:t> s energií větší než 10E20 eV</a:t>
            </a:r>
            <a:r>
              <a:rPr lang="cs-CZ" sz="4400" dirty="0" smtClean="0"/>
              <a:t> </a:t>
            </a:r>
            <a:r>
              <a:rPr lang="cs-CZ" sz="4400" dirty="0"/>
              <a:t>interagují s fotony reliktního záření, které je přítomno všude ve vesmíru a ztrácejí při těchto interakcích energii. </a:t>
            </a:r>
          </a:p>
          <a:p>
            <a:pPr marL="0" indent="0">
              <a:buNone/>
            </a:pPr>
            <a:r>
              <a:rPr lang="cs-CZ" sz="4400" dirty="0" smtClean="0"/>
              <a:t> </a:t>
            </a:r>
            <a:endParaRPr lang="cs-CZ" altLang="cs-CZ" sz="4400" b="1" dirty="0" smtClean="0"/>
          </a:p>
          <a:p>
            <a:pPr marL="0" indent="0">
              <a:buNone/>
            </a:pPr>
            <a:r>
              <a:rPr lang="cs-CZ" altLang="cs-CZ" sz="4400" b="1" dirty="0" smtClean="0"/>
              <a:t>			p + </a:t>
            </a:r>
            <a:r>
              <a:rPr lang="cs-CZ" altLang="cs-CZ" sz="4400" dirty="0" smtClean="0"/>
              <a:t>γ</a:t>
            </a:r>
            <a:r>
              <a:rPr lang="cs-CZ" altLang="cs-CZ" sz="4400" b="1" baseline="-18000" dirty="0" smtClean="0"/>
              <a:t>2.7K</a:t>
            </a:r>
            <a:r>
              <a:rPr lang="cs-CZ" altLang="cs-CZ" sz="4400" b="1" dirty="0" smtClean="0"/>
              <a:t> </a:t>
            </a:r>
            <a:r>
              <a:rPr lang="cs-CZ" altLang="cs-CZ" sz="4400" dirty="0" smtClean="0"/>
              <a:t>→ </a:t>
            </a:r>
            <a:r>
              <a:rPr lang="cs-CZ" altLang="cs-CZ" sz="4400" b="1" dirty="0" smtClean="0"/>
              <a:t>p + </a:t>
            </a:r>
            <a:r>
              <a:rPr lang="cs-CZ" altLang="cs-CZ" sz="4400" dirty="0" smtClean="0"/>
              <a:t>π</a:t>
            </a:r>
            <a:r>
              <a:rPr lang="cs-CZ" altLang="cs-CZ" sz="4400" b="1" baseline="-20000" dirty="0" smtClean="0"/>
              <a:t>o</a:t>
            </a:r>
          </a:p>
          <a:p>
            <a:pPr marL="0" indent="0">
              <a:buNone/>
            </a:pPr>
            <a:r>
              <a:rPr lang="cs-CZ" altLang="cs-CZ" sz="4400" dirty="0" smtClean="0"/>
              <a:t>				      → </a:t>
            </a:r>
            <a:r>
              <a:rPr lang="cs-CZ" altLang="cs-CZ" sz="4400" b="1" dirty="0" smtClean="0"/>
              <a:t>n + </a:t>
            </a:r>
            <a:r>
              <a:rPr lang="cs-CZ" altLang="cs-CZ" sz="4400" dirty="0" smtClean="0"/>
              <a:t>π</a:t>
            </a:r>
            <a:r>
              <a:rPr lang="cs-CZ" altLang="cs-CZ" sz="4400" b="1" baseline="-25000" dirty="0" smtClean="0"/>
              <a:t>o</a:t>
            </a:r>
          </a:p>
          <a:p>
            <a:pPr marL="0" indent="0">
              <a:buNone/>
            </a:pPr>
            <a:r>
              <a:rPr lang="cs-CZ" altLang="cs-CZ" dirty="0" smtClean="0"/>
              <a:t>	</a:t>
            </a:r>
            <a:endParaRPr lang="cs-CZ" altLang="cs-CZ" sz="2400" dirty="0" smtClean="0"/>
          </a:p>
        </p:txBody>
      </p:sp>
      <p:sp>
        <p:nvSpPr>
          <p:cNvPr id="16388" name="Text Box 4"/>
          <p:cNvSpPr txBox="1">
            <a:spLocks noChangeArrowheads="1"/>
          </p:cNvSpPr>
          <p:nvPr/>
        </p:nvSpPr>
        <p:spPr bwMode="auto">
          <a:xfrm>
            <a:off x="899592" y="5013176"/>
            <a:ext cx="76328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2400" b="1" dirty="0" smtClean="0"/>
              <a:t>Částice </a:t>
            </a:r>
            <a:r>
              <a:rPr lang="cs-CZ" altLang="cs-CZ" sz="2400" b="1" dirty="0"/>
              <a:t>s energií </a:t>
            </a:r>
            <a:r>
              <a:rPr lang="cs-CZ" altLang="cs-CZ" sz="2400" b="1" dirty="0" smtClean="0"/>
              <a:t>větší než 6 </a:t>
            </a:r>
            <a:r>
              <a:rPr lang="cs-CZ" altLang="cs-CZ" sz="2400" b="1" dirty="0"/>
              <a:t>* </a:t>
            </a:r>
            <a:r>
              <a:rPr lang="cs-CZ" altLang="cs-CZ" sz="2400" b="1" dirty="0" smtClean="0"/>
              <a:t>10E19 </a:t>
            </a:r>
            <a:r>
              <a:rPr lang="cs-CZ" altLang="cs-CZ" sz="2400" b="1" dirty="0"/>
              <a:t>eV</a:t>
            </a:r>
          </a:p>
          <a:p>
            <a:pPr eaLnBrk="1" hangingPunct="1">
              <a:spcBef>
                <a:spcPct val="0"/>
              </a:spcBef>
              <a:buFontTx/>
              <a:buNone/>
            </a:pPr>
            <a:r>
              <a:rPr lang="cs-CZ" altLang="cs-CZ" sz="2400" b="1" dirty="0"/>
              <a:t>pocházejí ze vzdálenosti </a:t>
            </a:r>
            <a:r>
              <a:rPr lang="cs-CZ" altLang="cs-CZ" sz="2400" b="1" dirty="0" smtClean="0"/>
              <a:t> menší než  50 - 100 </a:t>
            </a:r>
            <a:r>
              <a:rPr lang="cs-CZ" altLang="cs-CZ" sz="2400" b="1" dirty="0" err="1" smtClean="0"/>
              <a:t>Mpc</a:t>
            </a:r>
            <a:endParaRPr lang="cs-CZ" altLang="cs-CZ" sz="2400" dirty="0"/>
          </a:p>
          <a:p>
            <a:pPr eaLnBrk="1" hangingPunct="1">
              <a:spcBef>
                <a:spcPct val="0"/>
              </a:spcBef>
              <a:buFontTx/>
              <a:buNone/>
            </a:pPr>
            <a:r>
              <a:rPr lang="cs-CZ" altLang="cs-CZ" sz="2400" dirty="0" smtClean="0"/>
              <a:t>                                   1 </a:t>
            </a:r>
            <a:r>
              <a:rPr lang="cs-CZ" altLang="cs-CZ" sz="2400" dirty="0" err="1" smtClean="0"/>
              <a:t>parsec</a:t>
            </a:r>
            <a:r>
              <a:rPr lang="cs-CZ" altLang="cs-CZ" sz="2400" dirty="0" smtClean="0"/>
              <a:t> = 3,26 světelného roku</a:t>
            </a:r>
            <a:endParaRPr lang="en-US" altLang="cs-CZ" sz="2400" dirty="0"/>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45</a:t>
            </a:fld>
            <a:endParaRPr lang="cs-CZ"/>
          </a:p>
        </p:txBody>
      </p:sp>
    </p:spTree>
    <p:extLst>
      <p:ext uri="{BB962C8B-B14F-4D97-AF65-F5344CB8AC3E}">
        <p14:creationId xmlns:p14="http://schemas.microsoft.com/office/powerpoint/2010/main" val="3164103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507288" cy="1143000"/>
          </a:xfrm>
        </p:spPr>
        <p:txBody>
          <a:bodyPr>
            <a:normAutofit/>
          </a:bodyPr>
          <a:lstStyle/>
          <a:p>
            <a:r>
              <a:rPr lang="cs-CZ" altLang="cs-CZ" sz="3200" b="1" dirty="0"/>
              <a:t>Pokles energie protonu v závislosti na efektu GZK</a:t>
            </a:r>
            <a:endParaRPr lang="cs-CZ" sz="32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46</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1322" y="1412776"/>
            <a:ext cx="479694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544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cs-CZ" dirty="0" smtClean="0"/>
          </a:p>
          <a:p>
            <a:pPr marL="0" indent="0">
              <a:buNone/>
            </a:pPr>
            <a:endParaRPr lang="cs-CZ" dirty="0" smtClean="0"/>
          </a:p>
          <a:p>
            <a:pPr marL="0" indent="0" algn="ctr">
              <a:buNone/>
            </a:pPr>
            <a:r>
              <a:rPr lang="cs-CZ" sz="5400" dirty="0" smtClean="0"/>
              <a:t>Děkuji Vám za pozornost </a:t>
            </a:r>
            <a:endParaRPr lang="en-US" sz="5400" dirty="0"/>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47</a:t>
            </a:fld>
            <a:endParaRPr lang="cs-CZ"/>
          </a:p>
        </p:txBody>
      </p:sp>
    </p:spTree>
    <p:extLst>
      <p:ext uri="{BB962C8B-B14F-4D97-AF65-F5344CB8AC3E}">
        <p14:creationId xmlns:p14="http://schemas.microsoft.com/office/powerpoint/2010/main" val="222716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b="1" dirty="0" smtClean="0"/>
              <a:t>Výzkum spršek </a:t>
            </a:r>
            <a:r>
              <a:rPr lang="cs-CZ" sz="2800" b="1" dirty="0"/>
              <a:t>kosmického záření </a:t>
            </a:r>
            <a:r>
              <a:rPr lang="cs-CZ" sz="2800" b="1" dirty="0" smtClean="0"/>
              <a:t> </a:t>
            </a:r>
            <a:r>
              <a:rPr lang="cs-CZ" sz="2800" b="1" dirty="0"/>
              <a:t/>
            </a:r>
            <a:br>
              <a:rPr lang="cs-CZ" sz="2800" b="1" dirty="0"/>
            </a:br>
            <a:endParaRPr lang="cs-CZ" sz="2800" dirty="0"/>
          </a:p>
        </p:txBody>
      </p:sp>
      <p:sp>
        <p:nvSpPr>
          <p:cNvPr id="3" name="Zástupný symbol pro obsah 2"/>
          <p:cNvSpPr>
            <a:spLocks noGrp="1"/>
          </p:cNvSpPr>
          <p:nvPr>
            <p:ph idx="1"/>
          </p:nvPr>
        </p:nvSpPr>
        <p:spPr/>
        <p:txBody>
          <a:bodyPr>
            <a:normAutofit fontScale="92500" lnSpcReduction="20000"/>
          </a:bodyPr>
          <a:lstStyle/>
          <a:p>
            <a:r>
              <a:rPr lang="cs-CZ" dirty="0"/>
              <a:t>V roce 1938 se podařilo dokázat dvěma francouzským fyzikům </a:t>
            </a:r>
            <a:r>
              <a:rPr lang="cs-CZ" dirty="0" err="1"/>
              <a:t>Pierre</a:t>
            </a:r>
            <a:r>
              <a:rPr lang="cs-CZ" dirty="0"/>
              <a:t> </a:t>
            </a:r>
            <a:r>
              <a:rPr lang="cs-CZ" dirty="0" err="1"/>
              <a:t>Augerovi</a:t>
            </a:r>
            <a:r>
              <a:rPr lang="cs-CZ" dirty="0"/>
              <a:t> (1899- 1993) a Ronaldovi Maze, že záření přichází na Zemi ve sprškách. Experimentovali ve švýcarských Alpách s detektory, které byly zapojeny v koincidenci a jejichž vzdálenost </a:t>
            </a:r>
            <a:r>
              <a:rPr lang="cs-CZ" dirty="0" smtClean="0"/>
              <a:t>zvětšovali </a:t>
            </a:r>
            <a:r>
              <a:rPr lang="cs-CZ" dirty="0"/>
              <a:t>až na 200 m. </a:t>
            </a:r>
            <a:r>
              <a:rPr lang="cs-CZ" dirty="0" smtClean="0"/>
              <a:t>Částice </a:t>
            </a:r>
            <a:r>
              <a:rPr lang="cs-CZ" dirty="0"/>
              <a:t>byly registrovány v obou detektorech v časové </a:t>
            </a:r>
            <a:r>
              <a:rPr lang="cs-CZ" dirty="0" smtClean="0"/>
              <a:t>koincidenci. Z toho vyplývalo, </a:t>
            </a:r>
            <a:r>
              <a:rPr lang="cs-CZ" dirty="0"/>
              <a:t>že jde o částice z jednoho zdroje. P. </a:t>
            </a:r>
            <a:r>
              <a:rPr lang="cs-CZ" dirty="0" err="1"/>
              <a:t>Auger</a:t>
            </a:r>
            <a:r>
              <a:rPr lang="cs-CZ" dirty="0"/>
              <a:t> tehdy odhadl energii primární částice na </a:t>
            </a:r>
            <a:r>
              <a:rPr lang="cs-CZ" dirty="0" smtClean="0"/>
              <a:t>10 E15 </a:t>
            </a:r>
            <a:r>
              <a:rPr lang="cs-CZ" dirty="0"/>
              <a:t>eV, což byla </a:t>
            </a:r>
            <a:r>
              <a:rPr lang="cs-CZ" dirty="0" smtClean="0"/>
              <a:t>v tehdejší době </a:t>
            </a:r>
            <a:r>
              <a:rPr lang="cs-CZ" dirty="0"/>
              <a:t>nepředstavitelná energie. </a:t>
            </a:r>
          </a:p>
        </p:txBody>
      </p:sp>
      <p:sp>
        <p:nvSpPr>
          <p:cNvPr id="4" name="Zástupný symbol pro číslo snímku 3"/>
          <p:cNvSpPr>
            <a:spLocks noGrp="1"/>
          </p:cNvSpPr>
          <p:nvPr>
            <p:ph type="sldNum" sz="quarter" idx="12"/>
          </p:nvPr>
        </p:nvSpPr>
        <p:spPr/>
        <p:txBody>
          <a:bodyPr/>
          <a:lstStyle/>
          <a:p>
            <a:fld id="{01075E64-F25F-4293-88B8-21D99AB0481C}" type="slidenum">
              <a:rPr lang="cs-CZ" smtClean="0"/>
              <a:t>5</a:t>
            </a:fld>
            <a:endParaRPr lang="cs-CZ"/>
          </a:p>
        </p:txBody>
      </p:sp>
    </p:spTree>
    <p:extLst>
      <p:ext uri="{BB962C8B-B14F-4D97-AF65-F5344CB8AC3E}">
        <p14:creationId xmlns:p14="http://schemas.microsoft.com/office/powerpoint/2010/main" val="167738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cs-CZ" altLang="cs-CZ" sz="3600" dirty="0" smtClean="0"/>
              <a:t>Zdroje galaktického kosmického záření</a:t>
            </a:r>
          </a:p>
        </p:txBody>
      </p:sp>
      <p:sp>
        <p:nvSpPr>
          <p:cNvPr id="17411" name="Rectangle 3"/>
          <p:cNvSpPr>
            <a:spLocks noGrp="1" noChangeArrowheads="1"/>
          </p:cNvSpPr>
          <p:nvPr>
            <p:ph type="body" idx="1"/>
          </p:nvPr>
        </p:nvSpPr>
        <p:spPr/>
        <p:txBody>
          <a:bodyPr>
            <a:normAutofit/>
          </a:bodyPr>
          <a:lstStyle/>
          <a:p>
            <a:pPr eaLnBrk="1" hangingPunct="1"/>
            <a:r>
              <a:rPr lang="cs-CZ" altLang="cs-CZ" dirty="0" smtClean="0"/>
              <a:t>výbuchy supernov</a:t>
            </a:r>
          </a:p>
          <a:p>
            <a:pPr eaLnBrk="1" hangingPunct="1"/>
            <a:r>
              <a:rPr lang="cs-CZ" altLang="cs-CZ" dirty="0" smtClean="0"/>
              <a:t>pulsary</a:t>
            </a:r>
          </a:p>
          <a:p>
            <a:pPr eaLnBrk="1" hangingPunct="1"/>
            <a:r>
              <a:rPr lang="cs-CZ" altLang="cs-CZ" dirty="0" err="1" smtClean="0"/>
              <a:t>magnetary</a:t>
            </a:r>
            <a:endParaRPr lang="cs-CZ" altLang="cs-CZ" dirty="0" smtClean="0"/>
          </a:p>
          <a:p>
            <a:pPr eaLnBrk="1" hangingPunct="1"/>
            <a:r>
              <a:rPr lang="cs-CZ" altLang="cs-CZ" dirty="0" smtClean="0"/>
              <a:t>aktivní galaktická jádra</a:t>
            </a:r>
          </a:p>
          <a:p>
            <a:pPr eaLnBrk="1" hangingPunct="1"/>
            <a:r>
              <a:rPr lang="cs-CZ" altLang="cs-CZ" dirty="0" smtClean="0"/>
              <a:t>srážky galaxií</a:t>
            </a:r>
          </a:p>
          <a:p>
            <a:pPr eaLnBrk="1" hangingPunct="1"/>
            <a:r>
              <a:rPr lang="cs-CZ" altLang="cs-CZ" dirty="0" smtClean="0"/>
              <a:t>kvasary</a:t>
            </a:r>
            <a:endParaRPr lang="cs-CZ" altLang="cs-CZ" dirty="0"/>
          </a:p>
          <a:p>
            <a:pPr eaLnBrk="1" hangingPunct="1"/>
            <a:r>
              <a:rPr lang="cs-CZ" altLang="cs-CZ" dirty="0" smtClean="0"/>
              <a:t>exotické urychlovače</a:t>
            </a:r>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6</a:t>
            </a:fld>
            <a:endParaRPr lang="cs-CZ"/>
          </a:p>
        </p:txBody>
      </p:sp>
    </p:spTree>
    <p:extLst>
      <p:ext uri="{BB962C8B-B14F-4D97-AF65-F5344CB8AC3E}">
        <p14:creationId xmlns:p14="http://schemas.microsoft.com/office/powerpoint/2010/main" val="300468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altLang="cs-CZ" sz="3600" dirty="0"/>
              <a:t>Zdroje galaktického kosmického </a:t>
            </a:r>
            <a:r>
              <a:rPr lang="cs-CZ" altLang="cs-CZ" sz="3600" dirty="0" smtClean="0"/>
              <a:t>záření II</a:t>
            </a:r>
          </a:p>
        </p:txBody>
      </p:sp>
      <p:pic>
        <p:nvPicPr>
          <p:cNvPr id="18435" name="Picture 3" descr="crab_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1703694"/>
            <a:ext cx="2613996" cy="25894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893" y="1988840"/>
            <a:ext cx="562559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467544" y="4581128"/>
            <a:ext cx="2448272" cy="2031325"/>
          </a:xfrm>
          <a:prstGeom prst="rect">
            <a:avLst/>
          </a:prstGeom>
          <a:noFill/>
        </p:spPr>
        <p:txBody>
          <a:bodyPr wrap="square" rtlCol="0">
            <a:spAutoFit/>
          </a:bodyPr>
          <a:lstStyle/>
          <a:p>
            <a:r>
              <a:rPr lang="cs-CZ" altLang="cs-CZ" dirty="0"/>
              <a:t>Krabí </a:t>
            </a:r>
            <a:r>
              <a:rPr lang="cs-CZ" altLang="cs-CZ" dirty="0" smtClean="0"/>
              <a:t>mlhovina </a:t>
            </a:r>
            <a:r>
              <a:rPr lang="cs-CZ" altLang="cs-CZ" dirty="0" smtClean="0">
                <a:cs typeface="Arial" charset="0"/>
              </a:rPr>
              <a:t>M1  </a:t>
            </a:r>
            <a:r>
              <a:rPr lang="cs-CZ" altLang="cs-CZ" dirty="0">
                <a:cs typeface="Arial" charset="0"/>
              </a:rPr>
              <a:t>pozůstatek po výbuchu supernovy v roce 1054</a:t>
            </a:r>
          </a:p>
          <a:p>
            <a:pPr>
              <a:spcBef>
                <a:spcPct val="0"/>
              </a:spcBef>
            </a:pPr>
            <a:r>
              <a:rPr lang="cs-CZ" altLang="cs-CZ" dirty="0">
                <a:cs typeface="Arial" charset="0"/>
              </a:rPr>
              <a:t>V době </a:t>
            </a:r>
            <a:r>
              <a:rPr lang="cs-CZ" altLang="cs-CZ" dirty="0" smtClean="0">
                <a:cs typeface="Arial" charset="0"/>
              </a:rPr>
              <a:t>vzplanutí </a:t>
            </a:r>
            <a:r>
              <a:rPr lang="cs-CZ" altLang="cs-CZ" dirty="0">
                <a:cs typeface="Arial" charset="0"/>
              </a:rPr>
              <a:t>byla 6x jasnější než Venuše. Je vzdálená 7 kly.</a:t>
            </a:r>
            <a:endParaRPr lang="en-US" altLang="cs-CZ" dirty="0">
              <a:cs typeface="Arial" charset="0"/>
            </a:endParaRPr>
          </a:p>
          <a:p>
            <a:pPr>
              <a:spcBef>
                <a:spcPct val="0"/>
              </a:spcBef>
            </a:pPr>
            <a:endParaRPr lang="cs-CZ" dirty="0"/>
          </a:p>
        </p:txBody>
      </p:sp>
      <p:sp>
        <p:nvSpPr>
          <p:cNvPr id="3" name="Zástupný symbol pro číslo snímku 2"/>
          <p:cNvSpPr>
            <a:spLocks noGrp="1"/>
          </p:cNvSpPr>
          <p:nvPr>
            <p:ph type="sldNum" sz="quarter" idx="12"/>
          </p:nvPr>
        </p:nvSpPr>
        <p:spPr/>
        <p:txBody>
          <a:bodyPr/>
          <a:lstStyle/>
          <a:p>
            <a:fld id="{01075E64-F25F-4293-88B8-21D99AB0481C}" type="slidenum">
              <a:rPr lang="cs-CZ" smtClean="0"/>
              <a:t>7</a:t>
            </a:fld>
            <a:endParaRPr lang="cs-CZ"/>
          </a:p>
        </p:txBody>
      </p:sp>
    </p:spTree>
    <p:extLst>
      <p:ext uri="{BB962C8B-B14F-4D97-AF65-F5344CB8AC3E}">
        <p14:creationId xmlns:p14="http://schemas.microsoft.com/office/powerpoint/2010/main" val="3343009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906980"/>
            <a:ext cx="8748464" cy="3416320"/>
          </a:xfrm>
          <a:prstGeom prst="rect">
            <a:avLst/>
          </a:prstGeom>
        </p:spPr>
        <p:txBody>
          <a:bodyPr wrap="square">
            <a:spAutoFit/>
          </a:bodyPr>
          <a:lstStyle/>
          <a:p>
            <a:r>
              <a:rPr lang="cs-CZ" sz="2400" dirty="0"/>
              <a:t>V jádře Slunce probíhají termonukleární reakce, které jsou zdrojem sluneční energie. </a:t>
            </a:r>
            <a:endParaRPr lang="cs-CZ" sz="2400" dirty="0" smtClean="0"/>
          </a:p>
          <a:p>
            <a:r>
              <a:rPr lang="cs-CZ" sz="2400" dirty="0" smtClean="0"/>
              <a:t>Sluneční </a:t>
            </a:r>
            <a:r>
              <a:rPr lang="cs-CZ" sz="2400" dirty="0"/>
              <a:t>kosmické záření vzniká ve sluneční koroně, kde je teplota tak vysoká, že gravitace Slunce nedokáže částice udržet. Sluneční aktivita je proměnná, její nejkratší variace mají jedenáctiletý cyklus. </a:t>
            </a:r>
          </a:p>
          <a:p>
            <a:r>
              <a:rPr lang="cs-CZ" sz="2400" dirty="0" smtClean="0"/>
              <a:t>Sluneční </a:t>
            </a:r>
            <a:r>
              <a:rPr lang="cs-CZ" sz="2400" dirty="0"/>
              <a:t>kosmické záření se skládá z cca 99% z protonů a dále z elektronů a těžších nabitých částic. Tyto částice mají energii desítky a stovky </a:t>
            </a:r>
            <a:r>
              <a:rPr lang="cs-CZ" sz="2400" dirty="0" err="1"/>
              <a:t>MeV</a:t>
            </a:r>
            <a:r>
              <a:rPr lang="cs-CZ" sz="2400" dirty="0"/>
              <a:t>. Při slunečních erupcích maximální energie přesahuje jednotky </a:t>
            </a:r>
            <a:r>
              <a:rPr lang="cs-CZ" sz="2400" dirty="0" err="1"/>
              <a:t>GeV</a:t>
            </a:r>
            <a:r>
              <a:rPr lang="cs-CZ" sz="2400" dirty="0"/>
              <a:t>. </a:t>
            </a:r>
          </a:p>
        </p:txBody>
      </p:sp>
      <p:sp>
        <p:nvSpPr>
          <p:cNvPr id="3" name="TextovéPole 2"/>
          <p:cNvSpPr txBox="1"/>
          <p:nvPr/>
        </p:nvSpPr>
        <p:spPr>
          <a:xfrm>
            <a:off x="971600" y="260648"/>
            <a:ext cx="7056784" cy="646331"/>
          </a:xfrm>
          <a:prstGeom prst="rect">
            <a:avLst/>
          </a:prstGeom>
          <a:noFill/>
        </p:spPr>
        <p:txBody>
          <a:bodyPr wrap="square" rtlCol="0">
            <a:spAutoFit/>
          </a:bodyPr>
          <a:lstStyle/>
          <a:p>
            <a:r>
              <a:rPr lang="cs-CZ" altLang="cs-CZ" sz="3600" dirty="0"/>
              <a:t>Sluneční kosmického záření</a:t>
            </a:r>
            <a:endParaRPr lang="cs-CZ" sz="36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006" y="4221088"/>
            <a:ext cx="2634458" cy="2636912"/>
          </a:xfrm>
          <a:prstGeom prst="rect">
            <a:avLst/>
          </a:prstGeom>
        </p:spPr>
      </p:pic>
      <p:sp>
        <p:nvSpPr>
          <p:cNvPr id="5" name="TextovéPole 4"/>
          <p:cNvSpPr txBox="1"/>
          <p:nvPr/>
        </p:nvSpPr>
        <p:spPr>
          <a:xfrm>
            <a:off x="323528" y="5539544"/>
            <a:ext cx="5032468" cy="830997"/>
          </a:xfrm>
          <a:prstGeom prst="rect">
            <a:avLst/>
          </a:prstGeom>
          <a:noFill/>
        </p:spPr>
        <p:txBody>
          <a:bodyPr wrap="none" rtlCol="0">
            <a:spAutoFit/>
          </a:bodyPr>
          <a:lstStyle/>
          <a:p>
            <a:r>
              <a:rPr lang="cs-CZ" sz="2400" dirty="0" smtClean="0"/>
              <a:t>Intenzitu sluneční činnosti lze sledovat </a:t>
            </a:r>
          </a:p>
          <a:p>
            <a:r>
              <a:rPr lang="cs-CZ" sz="2400" dirty="0" smtClean="0"/>
              <a:t>i prostřednictvím slunečních skvrn.</a:t>
            </a:r>
            <a:endParaRPr lang="cs-CZ" sz="2400" dirty="0"/>
          </a:p>
        </p:txBody>
      </p:sp>
      <p:sp>
        <p:nvSpPr>
          <p:cNvPr id="6" name="Zástupný symbol pro číslo snímku 5"/>
          <p:cNvSpPr>
            <a:spLocks noGrp="1"/>
          </p:cNvSpPr>
          <p:nvPr>
            <p:ph type="sldNum" sz="quarter" idx="12"/>
          </p:nvPr>
        </p:nvSpPr>
        <p:spPr/>
        <p:txBody>
          <a:bodyPr/>
          <a:lstStyle/>
          <a:p>
            <a:fld id="{01075E64-F25F-4293-88B8-21D99AB0481C}" type="slidenum">
              <a:rPr lang="cs-CZ" smtClean="0"/>
              <a:t>8</a:t>
            </a:fld>
            <a:endParaRPr lang="cs-CZ"/>
          </a:p>
        </p:txBody>
      </p:sp>
    </p:spTree>
    <p:extLst>
      <p:ext uri="{BB962C8B-B14F-4D97-AF65-F5344CB8AC3E}">
        <p14:creationId xmlns:p14="http://schemas.microsoft.com/office/powerpoint/2010/main" val="1696212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cs-CZ" altLang="cs-CZ" sz="3600" dirty="0" smtClean="0"/>
              <a:t>Sluneční kosmického záření</a:t>
            </a:r>
          </a:p>
        </p:txBody>
      </p:sp>
      <p:sp>
        <p:nvSpPr>
          <p:cNvPr id="17411" name="Rectangle 3"/>
          <p:cNvSpPr>
            <a:spLocks noGrp="1" noChangeArrowheads="1"/>
          </p:cNvSpPr>
          <p:nvPr>
            <p:ph type="body" idx="1"/>
          </p:nvPr>
        </p:nvSpPr>
        <p:spPr/>
        <p:txBody>
          <a:bodyPr/>
          <a:lstStyle/>
          <a:p>
            <a:pPr eaLnBrk="1" hangingPunct="1"/>
            <a:endParaRPr lang="cs-CZ" altLang="cs-CZ" dirty="0" smtClean="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181" y="1268760"/>
            <a:ext cx="7109953" cy="5033523"/>
          </a:xfrm>
          <a:prstGeom prst="rect">
            <a:avLst/>
          </a:prstGeom>
        </p:spPr>
      </p:pic>
      <p:sp>
        <p:nvSpPr>
          <p:cNvPr id="4" name="TextovéPole 3"/>
          <p:cNvSpPr txBox="1"/>
          <p:nvPr/>
        </p:nvSpPr>
        <p:spPr>
          <a:xfrm>
            <a:off x="611560" y="-316049"/>
            <a:ext cx="492443" cy="7057417"/>
          </a:xfrm>
          <a:prstGeom prst="rect">
            <a:avLst/>
          </a:prstGeom>
          <a:noFill/>
        </p:spPr>
        <p:txBody>
          <a:bodyPr vert="vert270" wrap="square" rtlCol="0">
            <a:spAutoFit/>
          </a:bodyPr>
          <a:lstStyle/>
          <a:p>
            <a:r>
              <a:rPr lang="cs-CZ" sz="2000" b="1" dirty="0" smtClean="0"/>
              <a:t>Počet slunečních skvrn      Intenzita kosmického záření</a:t>
            </a:r>
            <a:endParaRPr lang="cs-CZ" sz="2000" b="1" dirty="0"/>
          </a:p>
        </p:txBody>
      </p:sp>
      <p:sp>
        <p:nvSpPr>
          <p:cNvPr id="6" name="TextovéPole 5"/>
          <p:cNvSpPr txBox="1"/>
          <p:nvPr/>
        </p:nvSpPr>
        <p:spPr>
          <a:xfrm>
            <a:off x="1104004" y="6302284"/>
            <a:ext cx="7020130" cy="646331"/>
          </a:xfrm>
          <a:prstGeom prst="rect">
            <a:avLst/>
          </a:prstGeom>
          <a:noFill/>
        </p:spPr>
        <p:txBody>
          <a:bodyPr wrap="square" rtlCol="0">
            <a:spAutoFit/>
          </a:bodyPr>
          <a:lstStyle/>
          <a:p>
            <a:r>
              <a:rPr lang="cs-CZ" b="1" dirty="0" smtClean="0"/>
              <a:t>     Počet </a:t>
            </a:r>
            <a:r>
              <a:rPr lang="cs-CZ" b="1" dirty="0"/>
              <a:t>slunečních skvrn   </a:t>
            </a:r>
            <a:r>
              <a:rPr lang="cs-CZ" b="1" dirty="0" smtClean="0"/>
              <a:t>a intenzita </a:t>
            </a:r>
            <a:r>
              <a:rPr lang="cs-CZ" b="1" dirty="0"/>
              <a:t>kosmického </a:t>
            </a:r>
            <a:r>
              <a:rPr lang="cs-CZ" b="1" dirty="0" smtClean="0"/>
              <a:t>záření  1958 - 2010</a:t>
            </a:r>
            <a:endParaRPr lang="cs-CZ" b="1" dirty="0"/>
          </a:p>
          <a:p>
            <a:endParaRPr lang="cs-CZ" dirty="0"/>
          </a:p>
        </p:txBody>
      </p:sp>
      <p:sp>
        <p:nvSpPr>
          <p:cNvPr id="2" name="Zástupný symbol pro číslo snímku 1"/>
          <p:cNvSpPr>
            <a:spLocks noGrp="1"/>
          </p:cNvSpPr>
          <p:nvPr>
            <p:ph type="sldNum" sz="quarter" idx="12"/>
          </p:nvPr>
        </p:nvSpPr>
        <p:spPr/>
        <p:txBody>
          <a:bodyPr/>
          <a:lstStyle/>
          <a:p>
            <a:fld id="{01075E64-F25F-4293-88B8-21D99AB0481C}" type="slidenum">
              <a:rPr lang="cs-CZ" smtClean="0"/>
              <a:t>9</a:t>
            </a:fld>
            <a:endParaRPr lang="cs-CZ"/>
          </a:p>
        </p:txBody>
      </p:sp>
    </p:spTree>
    <p:extLst>
      <p:ext uri="{BB962C8B-B14F-4D97-AF65-F5344CB8AC3E}">
        <p14:creationId xmlns:p14="http://schemas.microsoft.com/office/powerpoint/2010/main" val="24642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TotalTime>
  <Words>2242</Words>
  <Application>Microsoft Office PowerPoint</Application>
  <PresentationFormat>Předvádění na obrazovce (4:3)</PresentationFormat>
  <Paragraphs>356</Paragraphs>
  <Slides>47</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47</vt:i4>
      </vt:variant>
    </vt:vector>
  </HeadingPairs>
  <TitlesOfParts>
    <vt:vector size="52" baseType="lpstr">
      <vt:lpstr>Arial</vt:lpstr>
      <vt:lpstr>Calibri</vt:lpstr>
      <vt:lpstr>Times New Roman</vt:lpstr>
      <vt:lpstr>Wingdings</vt:lpstr>
      <vt:lpstr>Motiv systému Office</vt:lpstr>
      <vt:lpstr>Kosmické záření</vt:lpstr>
      <vt:lpstr>Kosmické záření</vt:lpstr>
      <vt:lpstr>Objev kosmického žáření</vt:lpstr>
      <vt:lpstr>Prof. František Běhounek *1898   -     +1973</vt:lpstr>
      <vt:lpstr>Výzkum spršek kosmického záření   </vt:lpstr>
      <vt:lpstr>Zdroje galaktického kosmického záření</vt:lpstr>
      <vt:lpstr>Zdroje galaktického kosmického záření II</vt:lpstr>
      <vt:lpstr>Prezentace aplikace PowerPoint</vt:lpstr>
      <vt:lpstr>Sluneční kosmického záření</vt:lpstr>
      <vt:lpstr>Relativní číslo (index) slunečních skvrn (je definován jako desetinásobek počtu skupin skvrn plus počet skvrn)  v letech 1700 - 2000 </vt:lpstr>
      <vt:lpstr>Energetické spektrum KZ</vt:lpstr>
      <vt:lpstr>Enegetické spektrum KZ</vt:lpstr>
      <vt:lpstr>Magnetické pole Země  I</vt:lpstr>
      <vt:lpstr>Magnetické pole Země II</vt:lpstr>
      <vt:lpstr>Magnetické pole Země  III</vt:lpstr>
      <vt:lpstr>Van Allenovy pásy I</vt:lpstr>
      <vt:lpstr>Van Allenovy pásy II</vt:lpstr>
      <vt:lpstr>Interakce kosmického záření s atmosférou I</vt:lpstr>
      <vt:lpstr>Interakce kosmického záření s atmosférou II</vt:lpstr>
      <vt:lpstr>Spršky kosmického záření I</vt:lpstr>
      <vt:lpstr>Spršky kosmického záření II</vt:lpstr>
      <vt:lpstr>Příspěvek jednotlivých částic KZ k dávkovému ekvivalentu v závislosti na výšce </vt:lpstr>
      <vt:lpstr>Příkon ekvivalentní dávky v závislosti na nadmořské výšce</vt:lpstr>
      <vt:lpstr>Radionuklidy produkované kosmickým zářením v atmosféře</vt:lpstr>
      <vt:lpstr>Měření kosmického záření</vt:lpstr>
      <vt:lpstr>Měření kosmického záření – pozemní laboratoře</vt:lpstr>
      <vt:lpstr>Prezentace aplikace PowerPoint</vt:lpstr>
      <vt:lpstr>Měření spršek kosmického záření  II </vt:lpstr>
      <vt:lpstr>Fluorescenční detektor Fly’s Eye  </vt:lpstr>
      <vt:lpstr>Experiment  Pierre Auger I</vt:lpstr>
      <vt:lpstr>Experiment  Pierre Auger II</vt:lpstr>
      <vt:lpstr>Experiment  Pierre Auger III</vt:lpstr>
      <vt:lpstr>Měření kosmického záření - vysokohorské observatoře I</vt:lpstr>
      <vt:lpstr>Měření kosmického záření - vysokohorské observatoře II</vt:lpstr>
      <vt:lpstr>Měření kosmického záření – na palubách letadel</vt:lpstr>
      <vt:lpstr>Dávky na palubě letadel I</vt:lpstr>
      <vt:lpstr>Dávky na palubě letadel II</vt:lpstr>
      <vt:lpstr>Dávky na palubě letadel III</vt:lpstr>
      <vt:lpstr> Měření kosmického záření pomocí balonových experimentů  I  </vt:lpstr>
      <vt:lpstr>Měření kosmického záření pomocí balonových experimentů  II </vt:lpstr>
      <vt:lpstr> Měření kosmického záření na kosmických sondách, družicích a vesmírných stanicích  I  </vt:lpstr>
      <vt:lpstr>Měření kosmického záření na kosmických sondách, družicích a vesmírných stanicích  II </vt:lpstr>
      <vt:lpstr>Kosmické záření při vesmírných letech</vt:lpstr>
      <vt:lpstr>Problém s vysokoenergetickými částicemi GKZ</vt:lpstr>
      <vt:lpstr>Mez Greisena - Kuzmina - Zatsepina (GKZ – mez )</vt:lpstr>
      <vt:lpstr>Pokles energie protonu v závislosti na efektu GZK</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doma</dc:creator>
  <cp:lastModifiedBy>cechatom</cp:lastModifiedBy>
  <cp:revision>101</cp:revision>
  <cp:lastPrinted>2020-04-07T14:09:32Z</cp:lastPrinted>
  <dcterms:created xsi:type="dcterms:W3CDTF">2020-03-23T19:40:26Z</dcterms:created>
  <dcterms:modified xsi:type="dcterms:W3CDTF">2020-05-04T13:31:19Z</dcterms:modified>
</cp:coreProperties>
</file>